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1"/>
    <p:sldMasterId id="2147483674" r:id="rId2"/>
    <p:sldMasterId id="2147483687" r:id="rId3"/>
    <p:sldMasterId id="2147483700" r:id="rId4"/>
    <p:sldMasterId id="2147483713" r:id="rId5"/>
    <p:sldMasterId id="2147483718" r:id="rId6"/>
  </p:sldMasterIdLst>
  <p:notesMasterIdLst>
    <p:notesMasterId r:id="rId39"/>
  </p:notesMasterIdLst>
  <p:sldIdLst>
    <p:sldId id="256" r:id="rId7"/>
    <p:sldId id="257" r:id="rId8"/>
    <p:sldId id="317" r:id="rId9"/>
    <p:sldId id="307" r:id="rId10"/>
    <p:sldId id="328" r:id="rId11"/>
    <p:sldId id="321" r:id="rId12"/>
    <p:sldId id="324" r:id="rId13"/>
    <p:sldId id="323" r:id="rId14"/>
    <p:sldId id="329" r:id="rId15"/>
    <p:sldId id="331" r:id="rId16"/>
    <p:sldId id="330" r:id="rId17"/>
    <p:sldId id="271" r:id="rId18"/>
    <p:sldId id="299" r:id="rId19"/>
    <p:sldId id="306" r:id="rId20"/>
    <p:sldId id="305" r:id="rId21"/>
    <p:sldId id="300" r:id="rId22"/>
    <p:sldId id="301" r:id="rId23"/>
    <p:sldId id="302" r:id="rId24"/>
    <p:sldId id="311" r:id="rId25"/>
    <p:sldId id="308" r:id="rId26"/>
    <p:sldId id="309" r:id="rId27"/>
    <p:sldId id="303" r:id="rId28"/>
    <p:sldId id="304" r:id="rId29"/>
    <p:sldId id="313" r:id="rId30"/>
    <p:sldId id="277" r:id="rId31"/>
    <p:sldId id="315" r:id="rId32"/>
    <p:sldId id="312" r:id="rId33"/>
    <p:sldId id="316" r:id="rId34"/>
    <p:sldId id="314" r:id="rId35"/>
    <p:sldId id="318" r:id="rId36"/>
    <p:sldId id="319" r:id="rId37"/>
    <p:sldId id="320" r:id="rId38"/>
  </p:sldIdLst>
  <p:sldSz cx="12192000" cy="6858000"/>
  <p:notesSz cx="6858000" cy="9144000"/>
  <p:embeddedFontLst>
    <p:embeddedFont>
      <p:font typeface="仓耳明楷 W03" panose="02010600030101010101" charset="-122"/>
      <p:regular r:id="rId40"/>
    </p:embeddedFont>
    <p:embeddedFont>
      <p:font typeface="仓耳玄三M W05" panose="02010600030101010101" charset="-122"/>
      <p:regular r:id="rId41"/>
    </p:embeddedFont>
    <p:embeddedFont>
      <p:font typeface="微软雅黑" panose="020B0503020204020204" pitchFamily="34" charset="-122"/>
      <p:regular r:id="rId42"/>
      <p:bold r:id="rId43"/>
    </p:embeddedFont>
    <p:embeddedFont>
      <p:font typeface="Arial Black" panose="020B0A04020102020204" pitchFamily="34" charset="0"/>
      <p:bold r:id="rId44"/>
    </p:embeddedFont>
    <p:embeddedFont>
      <p:font typeface="Broadway" panose="04040905080B02020502" pitchFamily="82" charset="0"/>
      <p:regular r:id="rId45"/>
    </p:embeddedFont>
    <p:embeddedFont>
      <p:font typeface="Calibri" panose="020F0502020204030204" pitchFamily="34" charset="0"/>
      <p:regular r:id="rId46"/>
      <p:bold r:id="rId47"/>
      <p:italic r:id="rId48"/>
      <p:boldItalic r:id="rId49"/>
    </p:embeddedFont>
    <p:embeddedFont>
      <p:font typeface="等线" panose="02010600030101010101" pitchFamily="2" charset="-122"/>
      <p:regular r:id="rId50"/>
      <p:bold r:id="rId51"/>
    </p:embeddedFont>
  </p:embeddedFont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768"/>
    <a:srgbClr val="C3A67E"/>
    <a:srgbClr val="BEBEBE"/>
    <a:srgbClr val="273D5C"/>
    <a:srgbClr val="202F41"/>
    <a:srgbClr val="5A8284"/>
    <a:srgbClr val="A28E62"/>
    <a:srgbClr val="AF9E77"/>
    <a:srgbClr val="F0F2F1"/>
    <a:srgbClr val="FFFF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3" autoAdjust="0"/>
    <p:restoredTop sz="93904" autoAdjust="0"/>
  </p:normalViewPr>
  <p:slideViewPr>
    <p:cSldViewPr snapToGrid="0">
      <p:cViewPr varScale="1">
        <p:scale>
          <a:sx n="83" d="100"/>
          <a:sy n="83" d="100"/>
        </p:scale>
        <p:origin x="348"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2.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7.fntdata"/><Relationship Id="rId20" Type="http://schemas.openxmlformats.org/officeDocument/2006/relationships/slide" Target="slides/slide14.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A85B66-5E93-4A01-84B7-5C1C97A7E41A}" type="datetimeFigureOut">
              <a:rPr lang="zh-CN" altLang="en-US" smtClean="0"/>
              <a:t>2023/6/2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2AFEF-97B9-4F12-908C-F4FFC03DA69A}" type="slidenum">
              <a:rPr lang="zh-CN" altLang="en-US" smtClean="0"/>
              <a:t>‹#›</a:t>
            </a:fld>
            <a:endParaRPr lang="zh-CN" altLang="en-US"/>
          </a:p>
        </p:txBody>
      </p:sp>
    </p:spTree>
    <p:extLst>
      <p:ext uri="{BB962C8B-B14F-4D97-AF65-F5344CB8AC3E}">
        <p14:creationId xmlns:p14="http://schemas.microsoft.com/office/powerpoint/2010/main" val="541565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16</a:t>
            </a:fld>
            <a:endParaRPr lang="zh-CN" altLang="en-US"/>
          </a:p>
        </p:txBody>
      </p:sp>
    </p:spTree>
    <p:extLst>
      <p:ext uri="{BB962C8B-B14F-4D97-AF65-F5344CB8AC3E}">
        <p14:creationId xmlns:p14="http://schemas.microsoft.com/office/powerpoint/2010/main" val="224667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17</a:t>
            </a:fld>
            <a:endParaRPr lang="zh-CN" altLang="en-US"/>
          </a:p>
        </p:txBody>
      </p:sp>
    </p:spTree>
    <p:extLst>
      <p:ext uri="{BB962C8B-B14F-4D97-AF65-F5344CB8AC3E}">
        <p14:creationId xmlns:p14="http://schemas.microsoft.com/office/powerpoint/2010/main" val="2703537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fld id="{002A45C2-55AE-4059-9D2B-908FC2B5E173}" type="datetimeFigureOut">
              <a:rPr lang="zh-CN" altLang="en-US" smtClean="0"/>
              <a:t>2023/6/2</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1472670557"/>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002A45C2-55AE-4059-9D2B-908FC2B5E173}" type="datetimeFigureOut">
              <a:rPr lang="zh-CN" altLang="en-US" smtClean="0"/>
              <a:t>2023/6/2</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113012626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8CF15E2C-8E39-4BF5-AB01-6169D0D95B1E}" type="slidenum">
              <a:rPr lang="zh-CN" altLang="en-US" smtClean="0"/>
              <a:t>‹#›</a:t>
            </a:fld>
            <a:endParaRPr lang="zh-CN" altLang="en-US"/>
          </a:p>
        </p:txBody>
      </p:sp>
      <p:sp>
        <p:nvSpPr>
          <p:cNvPr id="7" name="日期占位符 1"/>
          <p:cNvSpPr>
            <a:spLocks noGrp="1"/>
          </p:cNvSpPr>
          <p:nvPr>
            <p:ph type="dt" idx="11"/>
          </p:nvPr>
        </p:nvSpPr>
        <p:spPr/>
        <p:txBody>
          <a:bodyPr/>
          <a:lstStyle/>
          <a:p>
            <a:fld id="{002A45C2-55AE-4059-9D2B-908FC2B5E173}" type="datetimeFigureOut">
              <a:rPr lang="zh-CN" altLang="en-US" smtClean="0"/>
              <a:t>2023/6/2</a:t>
            </a:fld>
            <a:endParaRPr lang="zh-CN" altLang="en-US"/>
          </a:p>
        </p:txBody>
      </p:sp>
      <p:sp>
        <p:nvSpPr>
          <p:cNvPr id="8" name="页脚占位符 2"/>
          <p:cNvSpPr>
            <a:spLocks noGrp="1"/>
          </p:cNvSpPr>
          <p:nvPr>
            <p:ph type="ftr" idx="12"/>
          </p:nvPr>
        </p:nvSpPr>
        <p:spPr/>
        <p:txBody>
          <a:bodyPr/>
          <a:lstStyle/>
          <a:p>
            <a:endParaRPr lang="zh-CN" altLang="en-US"/>
          </a:p>
        </p:txBody>
      </p:sp>
    </p:spTree>
    <p:extLst>
      <p:ext uri="{BB962C8B-B14F-4D97-AF65-F5344CB8AC3E}">
        <p14:creationId xmlns:p14="http://schemas.microsoft.com/office/powerpoint/2010/main" val="187170132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900683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p:cNvSpPr>
            <a:spLocks noGrp="1"/>
          </p:cNvSpPr>
          <p:nvPr>
            <p:ph type="pic" sz="quarter" idx="14"/>
          </p:nvPr>
        </p:nvSpPr>
        <p:spPr>
          <a:xfrm>
            <a:off x="9036050" y="549275"/>
            <a:ext cx="2568576" cy="2568576"/>
          </a:xfrm>
          <a:prstGeom prst="ellipse">
            <a:avLst/>
          </a:prstGeom>
          <a:solidFill>
            <a:schemeClr val="bg1">
              <a:lumMod val="95000"/>
            </a:schemeClr>
          </a:solidFill>
        </p:spPr>
        <p:txBody>
          <a:bodyPr wrap="square">
            <a:noAutofit/>
          </a:bodyPr>
          <a:lstStyle/>
          <a:p>
            <a:endParaRPr lang="en-ID"/>
          </a:p>
        </p:txBody>
      </p:sp>
      <p:sp>
        <p:nvSpPr>
          <p:cNvPr id="14" name="Picture Placeholder 13"/>
          <p:cNvSpPr>
            <a:spLocks noGrp="1"/>
          </p:cNvSpPr>
          <p:nvPr>
            <p:ph type="pic" sz="quarter" idx="13"/>
          </p:nvPr>
        </p:nvSpPr>
        <p:spPr>
          <a:xfrm>
            <a:off x="6223744" y="2545443"/>
            <a:ext cx="3763282" cy="3763282"/>
          </a:xfrm>
          <a:prstGeom prst="ellipse">
            <a:avLst/>
          </a:prstGeom>
          <a:solidFill>
            <a:schemeClr val="bg1">
              <a:lumMod val="95000"/>
            </a:schemeClr>
          </a:solidFill>
        </p:spPr>
        <p:txBody>
          <a:bodyPr wrap="square">
            <a:noAutofit/>
          </a:bodyPr>
          <a:lstStyle/>
          <a:p>
            <a:endParaRPr lang="en-ID"/>
          </a:p>
        </p:txBody>
      </p:sp>
    </p:spTree>
    <p:extLst>
      <p:ext uri="{BB962C8B-B14F-4D97-AF65-F5344CB8AC3E}">
        <p14:creationId xmlns:p14="http://schemas.microsoft.com/office/powerpoint/2010/main" val="2483154387"/>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125884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4192007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38383955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4155024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31243208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380618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fld id="{002A45C2-55AE-4059-9D2B-908FC2B5E173}" type="datetimeFigureOut">
              <a:rPr lang="zh-CN" altLang="en-US" smtClean="0"/>
              <a:t>2023/6/2</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1237190014"/>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18139509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3157891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15599434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3650408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40465592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478346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5816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3620897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27452295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3900638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002A45C2-55AE-4059-9D2B-908FC2B5E173}" type="datetimeFigureOut">
              <a:rPr lang="zh-CN" altLang="en-US" smtClean="0"/>
              <a:t>2023/6/2</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710575058"/>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32593370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1201094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8068213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28972068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32982218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5286677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543861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490699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15729773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2184405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fld id="{002A45C2-55AE-4059-9D2B-908FC2B5E173}" type="datetimeFigureOut">
              <a:rPr lang="zh-CN" altLang="en-US" smtClean="0"/>
              <a:t>2023/6/2</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3212829095"/>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4103934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33345994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9506790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38226744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40995638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11628795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32308214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26491281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209260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459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fld id="{002A45C2-55AE-4059-9D2B-908FC2B5E173}" type="datetimeFigureOut">
              <a:rPr lang="zh-CN" altLang="en-US" smtClean="0"/>
              <a:t>2023/6/2</a:t>
            </a:fld>
            <a:endParaRPr lang="zh-CN" altLang="en-US"/>
          </a:p>
        </p:txBody>
      </p:sp>
      <p:sp>
        <p:nvSpPr>
          <p:cNvPr id="5" name="页脚占位符 3"/>
          <p:cNvSpPr>
            <a:spLocks noGrp="1"/>
          </p:cNvSpPr>
          <p:nvPr>
            <p:ph type="ftr" idx="11"/>
          </p:nvPr>
        </p:nvSpPr>
        <p:spPr/>
        <p:txBody>
          <a:bodyPr/>
          <a:lstStyle/>
          <a:p>
            <a:endParaRPr lang="zh-CN" altLang="en-US"/>
          </a:p>
        </p:txBody>
      </p:sp>
      <p:sp>
        <p:nvSpPr>
          <p:cNvPr id="6" name="灯片编号占位符 4"/>
          <p:cNvSpPr>
            <a:spLocks noGrp="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2157121595"/>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37103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13706263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22034230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9160166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29883079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3136690057"/>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1227124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4184041108"/>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457479415"/>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292435443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02A45C2-55AE-4059-9D2B-908FC2B5E173}" type="datetimeFigureOut">
              <a:rPr lang="zh-CN" altLang="en-US" smtClean="0"/>
              <a:t>2023/6/2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2651342682"/>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3922689921"/>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468196520"/>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248734349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857462413"/>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471038150"/>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328921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02A45C2-55AE-4059-9D2B-908FC2B5E173}" type="datetimeFigureOut">
              <a:rPr lang="zh-CN" altLang="en-US" smtClean="0"/>
              <a:t>2023/6/2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308299458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02A45C2-55AE-4059-9D2B-908FC2B5E173}" type="datetimeFigureOut">
              <a:rPr lang="zh-CN" altLang="en-US" smtClean="0"/>
              <a:t>2023/6/2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103216758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002A45C2-55AE-4059-9D2B-908FC2B5E173}" type="datetimeFigureOut">
              <a:rPr lang="zh-CN" altLang="en-US" smtClean="0"/>
              <a:t>2023/6/2</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154945460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5">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fld id="{002A45C2-55AE-4059-9D2B-908FC2B5E173}" type="datetimeFigureOut">
              <a:rPr lang="zh-CN" altLang="en-US" smtClean="0"/>
              <a:t>2023/6/2</a:t>
            </a:fld>
            <a:endParaRPr lang="zh-CN" altLang="en-US"/>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ltLang="en-US"/>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35926884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60" r:id="rId13"/>
  </p:sldLayoutIdLst>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46132768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356010354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141037940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156641691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1628179100"/>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810585"/>
            <a:ext cx="10945216" cy="864096"/>
          </a:xfrm>
        </p:spPr>
        <p:txBody>
          <a:bodyPr vert="horz" wrap="square" lIns="121920" tIns="60960" rIns="121920" bIns="60960" numCol="1" anchor="t" anchorCtr="0"/>
          <a:lstStyle/>
          <a:p>
            <a:pPr lvl="0" algn="ctr"/>
            <a:r>
              <a:rPr lang="zh-CN" altLang="en-US" sz="4800" dirty="0">
                <a:solidFill>
                  <a:srgbClr val="254061"/>
                </a:solidFill>
                <a:effectLst>
                  <a:outerShdw blurRad="38100" dist="38100" dir="2700000" algn="tl">
                    <a:srgbClr val="000000">
                      <a:alpha val="43137"/>
                    </a:srgbClr>
                  </a:outerShdw>
                </a:effectLst>
                <a:latin typeface="微软雅黑"/>
                <a:ea typeface="微软雅黑"/>
              </a:rPr>
              <a:t>鸿蒙</a:t>
            </a:r>
            <a:r>
              <a:rPr lang="en-US" altLang="zh-CN" sz="4800" dirty="0" err="1">
                <a:solidFill>
                  <a:srgbClr val="254061"/>
                </a:solidFill>
                <a:effectLst>
                  <a:outerShdw blurRad="38100" dist="38100" dir="2700000" algn="tl">
                    <a:srgbClr val="000000">
                      <a:alpha val="43137"/>
                    </a:srgbClr>
                  </a:outerShdw>
                </a:effectLst>
                <a:latin typeface="微软雅黑"/>
                <a:ea typeface="微软雅黑"/>
              </a:rPr>
              <a:t>LiteOs</a:t>
            </a:r>
            <a:r>
              <a:rPr lang="zh-CN" altLang="en-US" sz="4800" dirty="0">
                <a:solidFill>
                  <a:srgbClr val="254061"/>
                </a:solidFill>
                <a:effectLst>
                  <a:outerShdw blurRad="38100" dist="38100" dir="2700000" algn="tl">
                    <a:srgbClr val="000000">
                      <a:alpha val="43137"/>
                    </a:srgbClr>
                  </a:outerShdw>
                </a:effectLst>
                <a:latin typeface="微软雅黑"/>
                <a:ea typeface="微软雅黑"/>
              </a:rPr>
              <a:t>系统调用</a:t>
            </a: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6/2/2023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130662"/>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515061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a:t>系统调用流程</a:t>
            </a:r>
            <a:endParaRPr lang="zh-CN" altLang="en-US" dirty="0"/>
          </a:p>
        </p:txBody>
      </p:sp>
      <p:sp>
        <p:nvSpPr>
          <p:cNvPr id="8" name="文本框 7">
            <a:extLst>
              <a:ext uri="{FF2B5EF4-FFF2-40B4-BE49-F238E27FC236}">
                <a16:creationId xmlns:a16="http://schemas.microsoft.com/office/drawing/2014/main" id="{6A2B0AD2-9FA7-4001-9DBB-89422D219DE0}"/>
              </a:ext>
            </a:extLst>
          </p:cNvPr>
          <p:cNvSpPr txBox="1"/>
          <p:nvPr/>
        </p:nvSpPr>
        <p:spPr>
          <a:xfrm>
            <a:off x="1065913" y="1631731"/>
            <a:ext cx="4545993" cy="359975"/>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a:t>svc</a:t>
            </a:r>
            <a:r>
              <a:rPr lang="zh-CN" altLang="en-US" sz="1600"/>
              <a:t>指令和</a:t>
            </a:r>
            <a:r>
              <a:rPr lang="en-US" altLang="zh-CN" sz="1600"/>
              <a:t>svc</a:t>
            </a:r>
            <a:r>
              <a:rPr lang="zh-CN" altLang="en-US" sz="1600"/>
              <a:t>模式</a:t>
            </a:r>
            <a:endParaRPr lang="en-US" altLang="zh-CN" sz="1600"/>
          </a:p>
        </p:txBody>
      </p:sp>
      <p:pic>
        <p:nvPicPr>
          <p:cNvPr id="2" name="图片 1">
            <a:extLst>
              <a:ext uri="{FF2B5EF4-FFF2-40B4-BE49-F238E27FC236}">
                <a16:creationId xmlns:a16="http://schemas.microsoft.com/office/drawing/2014/main" id="{337228FE-76BD-4508-B23B-6365E924DAD6}"/>
              </a:ext>
            </a:extLst>
          </p:cNvPr>
          <p:cNvPicPr>
            <a:picLocks noChangeAspect="1"/>
          </p:cNvPicPr>
          <p:nvPr/>
        </p:nvPicPr>
        <p:blipFill>
          <a:blip r:embed="rId2"/>
          <a:stretch>
            <a:fillRect/>
          </a:stretch>
        </p:blipFill>
        <p:spPr>
          <a:xfrm>
            <a:off x="5686207" y="3021112"/>
            <a:ext cx="2880323" cy="2704504"/>
          </a:xfrm>
          <a:prstGeom prst="rect">
            <a:avLst/>
          </a:prstGeom>
        </p:spPr>
      </p:pic>
      <p:pic>
        <p:nvPicPr>
          <p:cNvPr id="3" name="图片 2">
            <a:extLst>
              <a:ext uri="{FF2B5EF4-FFF2-40B4-BE49-F238E27FC236}">
                <a16:creationId xmlns:a16="http://schemas.microsoft.com/office/drawing/2014/main" id="{5D3058EC-78A5-48F8-85C8-BB2DAF3E0049}"/>
              </a:ext>
            </a:extLst>
          </p:cNvPr>
          <p:cNvPicPr>
            <a:picLocks noChangeAspect="1"/>
          </p:cNvPicPr>
          <p:nvPr/>
        </p:nvPicPr>
        <p:blipFill>
          <a:blip r:embed="rId3"/>
          <a:stretch>
            <a:fillRect/>
          </a:stretch>
        </p:blipFill>
        <p:spPr>
          <a:xfrm>
            <a:off x="541230" y="3277691"/>
            <a:ext cx="5200650" cy="2447925"/>
          </a:xfrm>
          <a:prstGeom prst="rect">
            <a:avLst/>
          </a:prstGeom>
        </p:spPr>
      </p:pic>
      <p:sp>
        <p:nvSpPr>
          <p:cNvPr id="12" name="文本框 11">
            <a:extLst>
              <a:ext uri="{FF2B5EF4-FFF2-40B4-BE49-F238E27FC236}">
                <a16:creationId xmlns:a16="http://schemas.microsoft.com/office/drawing/2014/main" id="{B45B2B14-D698-4153-B231-D6B77611675E}"/>
              </a:ext>
            </a:extLst>
          </p:cNvPr>
          <p:cNvSpPr txBox="1"/>
          <p:nvPr/>
        </p:nvSpPr>
        <p:spPr>
          <a:xfrm>
            <a:off x="5686207" y="2684452"/>
            <a:ext cx="4545993" cy="336660"/>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600"/>
              <a:t>异常             需要切换的工作模式</a:t>
            </a:r>
            <a:endParaRPr lang="en-US" altLang="zh-CN" sz="1600"/>
          </a:p>
        </p:txBody>
      </p:sp>
      <p:sp>
        <p:nvSpPr>
          <p:cNvPr id="14" name="文本框 13">
            <a:extLst>
              <a:ext uri="{FF2B5EF4-FFF2-40B4-BE49-F238E27FC236}">
                <a16:creationId xmlns:a16="http://schemas.microsoft.com/office/drawing/2014/main" id="{CA4019E7-0A87-44DE-82CD-40C37D873E5C}"/>
              </a:ext>
            </a:extLst>
          </p:cNvPr>
          <p:cNvSpPr txBox="1"/>
          <p:nvPr/>
        </p:nvSpPr>
        <p:spPr>
          <a:xfrm>
            <a:off x="8668872" y="3118563"/>
            <a:ext cx="3523128" cy="2269225"/>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600"/>
              <a:t>触发异常的类型决定：</a:t>
            </a:r>
            <a:endParaRPr lang="en-US" altLang="zh-CN" sz="1600"/>
          </a:p>
          <a:p>
            <a:r>
              <a:rPr lang="en-US" altLang="zh-CN" sz="1600"/>
              <a:t>1</a:t>
            </a:r>
            <a:r>
              <a:rPr lang="zh-CN" altLang="en-US" sz="1600"/>
              <a:t>、需要切换成什么工作模式</a:t>
            </a:r>
            <a:endParaRPr lang="en-US" altLang="zh-CN" sz="1600"/>
          </a:p>
          <a:p>
            <a:r>
              <a:rPr lang="en-US" altLang="zh-CN" sz="1600"/>
              <a:t>2</a:t>
            </a:r>
            <a:r>
              <a:rPr lang="zh-CN" altLang="en-US" sz="1600"/>
              <a:t>、需要调用什么异常处理函数</a:t>
            </a:r>
            <a:endParaRPr lang="en-US" altLang="zh-CN" sz="1600"/>
          </a:p>
          <a:p>
            <a:endParaRPr lang="en-US" altLang="zh-CN" sz="1600"/>
          </a:p>
          <a:p>
            <a:r>
              <a:rPr lang="zh-CN" altLang="en-US" sz="1600"/>
              <a:t>系统调用触发</a:t>
            </a:r>
            <a:r>
              <a:rPr lang="en-US" altLang="zh-CN" sz="1600"/>
              <a:t>ARM</a:t>
            </a:r>
            <a:r>
              <a:rPr lang="zh-CN" altLang="en-US" sz="1600"/>
              <a:t>软中断，需要执行</a:t>
            </a:r>
            <a:r>
              <a:rPr lang="en-US" altLang="zh-CN" sz="1600"/>
              <a:t>svc</a:t>
            </a:r>
            <a:r>
              <a:rPr lang="zh-CN" altLang="en-US" sz="1600"/>
              <a:t>指令</a:t>
            </a:r>
            <a:r>
              <a:rPr lang="en-US" altLang="zh-CN" sz="1600"/>
              <a:t>(svc 0)</a:t>
            </a:r>
            <a:r>
              <a:rPr lang="zh-CN" altLang="en-US" sz="1600"/>
              <a:t>，切换到</a:t>
            </a:r>
            <a:r>
              <a:rPr lang="en-US" altLang="zh-CN" sz="1600"/>
              <a:t>svc</a:t>
            </a:r>
            <a:r>
              <a:rPr lang="zh-CN" altLang="en-US" sz="1600"/>
              <a:t>管理模式</a:t>
            </a:r>
            <a:r>
              <a:rPr lang="en-US" altLang="zh-CN" sz="1600"/>
              <a:t>(Supervisor)</a:t>
            </a:r>
            <a:r>
              <a:rPr lang="zh-CN" altLang="en-US" sz="1600"/>
              <a:t>，执行软中断异常处理函数</a:t>
            </a:r>
            <a:r>
              <a:rPr lang="en-US" altLang="zh-CN" sz="1600"/>
              <a:t>_osExceptSwiHdl</a:t>
            </a:r>
          </a:p>
        </p:txBody>
      </p:sp>
      <p:sp>
        <p:nvSpPr>
          <p:cNvPr id="15" name="矩形 14">
            <a:extLst>
              <a:ext uri="{FF2B5EF4-FFF2-40B4-BE49-F238E27FC236}">
                <a16:creationId xmlns:a16="http://schemas.microsoft.com/office/drawing/2014/main" id="{8EFC1333-C0A8-46C8-B3FB-6FAD82E1E567}"/>
              </a:ext>
            </a:extLst>
          </p:cNvPr>
          <p:cNvSpPr/>
          <p:nvPr/>
        </p:nvSpPr>
        <p:spPr>
          <a:xfrm>
            <a:off x="5082988" y="5752685"/>
            <a:ext cx="1434353" cy="336759"/>
          </a:xfrm>
          <a:prstGeom prst="rect">
            <a:avLst/>
          </a:prstGeom>
        </p:spPr>
        <p:txBody>
          <a:bodyPr wrap="square">
            <a:spAutoFit/>
          </a:bodyPr>
          <a:lstStyle/>
          <a:p>
            <a:pPr>
              <a:lnSpc>
                <a:spcPts val="2000"/>
              </a:lnSpc>
              <a:spcBef>
                <a:spcPct val="0"/>
              </a:spcBef>
            </a:pP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rPr>
              <a:t>左右一一对应</a:t>
            </a:r>
            <a:endParaRPr lang="fr-FR"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sp>
        <p:nvSpPr>
          <p:cNvPr id="7" name="矩形 6">
            <a:extLst>
              <a:ext uri="{FF2B5EF4-FFF2-40B4-BE49-F238E27FC236}">
                <a16:creationId xmlns:a16="http://schemas.microsoft.com/office/drawing/2014/main" id="{0B74DD2D-2077-4015-B9DC-AA4B80249A98}"/>
              </a:ext>
            </a:extLst>
          </p:cNvPr>
          <p:cNvSpPr/>
          <p:nvPr/>
        </p:nvSpPr>
        <p:spPr>
          <a:xfrm>
            <a:off x="624229" y="2940932"/>
            <a:ext cx="4544834" cy="336759"/>
          </a:xfrm>
          <a:prstGeom prst="rect">
            <a:avLst/>
          </a:prstGeom>
        </p:spPr>
        <p:txBody>
          <a:bodyPr wrap="none">
            <a:spAutoFit/>
          </a:bodyPr>
          <a:lstStyle/>
          <a:p>
            <a:pPr>
              <a:lnSpc>
                <a:spcPts val="2000"/>
              </a:lnSpc>
              <a:spcBef>
                <a:spcPct val="0"/>
              </a:spcBef>
            </a:pP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处理函数                                                             异常</a:t>
            </a: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sp>
        <p:nvSpPr>
          <p:cNvPr id="17" name="矩形 16">
            <a:extLst>
              <a:ext uri="{FF2B5EF4-FFF2-40B4-BE49-F238E27FC236}">
                <a16:creationId xmlns:a16="http://schemas.microsoft.com/office/drawing/2014/main" id="{B955876B-CE37-409D-9FBD-C3F3F8479DEC}"/>
              </a:ext>
            </a:extLst>
          </p:cNvPr>
          <p:cNvSpPr/>
          <p:nvPr/>
        </p:nvSpPr>
        <p:spPr>
          <a:xfrm>
            <a:off x="1065913" y="2120565"/>
            <a:ext cx="6096000" cy="593239"/>
          </a:xfrm>
          <a:prstGeom prst="rect">
            <a:avLst/>
          </a:prstGeom>
        </p:spPr>
        <p:txBody>
          <a:bodyPr>
            <a:spAutoFit/>
          </a:bodyPr>
          <a:lstStyle/>
          <a:p>
            <a:pPr>
              <a:lnSpc>
                <a:spcPts val="2000"/>
              </a:lnSpc>
              <a:spcBef>
                <a:spcPct val="0"/>
              </a:spcBef>
            </a:pP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注：</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svc</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指令全称</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SuperVisor Call</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，用于完成工作模式的切换</a:t>
            </a: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a:lnSpc>
                <a:spcPts val="2000"/>
              </a:lnSpc>
              <a:spcBef>
                <a:spcPct val="0"/>
              </a:spcBef>
            </a:pP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工作模式</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Supervisor</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的简称也是</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svc</a:t>
            </a:r>
          </a:p>
        </p:txBody>
      </p:sp>
      <p:sp>
        <p:nvSpPr>
          <p:cNvPr id="18" name="矩形 17">
            <a:extLst>
              <a:ext uri="{FF2B5EF4-FFF2-40B4-BE49-F238E27FC236}">
                <a16:creationId xmlns:a16="http://schemas.microsoft.com/office/drawing/2014/main" id="{B4A42281-9ED8-4E77-BE8A-ABEC885AEDA7}"/>
              </a:ext>
            </a:extLst>
          </p:cNvPr>
          <p:cNvSpPr/>
          <p:nvPr/>
        </p:nvSpPr>
        <p:spPr>
          <a:xfrm>
            <a:off x="8964707" y="5074024"/>
            <a:ext cx="1497106" cy="3137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2DF31C1-9EDD-41AE-A78B-9C0F02064BDF}"/>
              </a:ext>
            </a:extLst>
          </p:cNvPr>
          <p:cNvSpPr/>
          <p:nvPr/>
        </p:nvSpPr>
        <p:spPr>
          <a:xfrm>
            <a:off x="8999819" y="5485239"/>
            <a:ext cx="2331569" cy="336759"/>
          </a:xfrm>
          <a:prstGeom prst="rect">
            <a:avLst/>
          </a:prstGeom>
        </p:spPr>
        <p:txBody>
          <a:bodyPr wrap="square">
            <a:spAutoFit/>
          </a:bodyPr>
          <a:lstStyle/>
          <a:p>
            <a:pPr>
              <a:lnSpc>
                <a:spcPts val="2000"/>
              </a:lnSpc>
              <a:spcBef>
                <a:spcPct val="0"/>
              </a:spcBef>
            </a:pP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rPr>
              <a:t>系统调用下一步的操作</a:t>
            </a:r>
            <a:endParaRPr lang="fr-FR"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spTree>
    <p:extLst>
      <p:ext uri="{BB962C8B-B14F-4D97-AF65-F5344CB8AC3E}">
        <p14:creationId xmlns:p14="http://schemas.microsoft.com/office/powerpoint/2010/main" val="210389907"/>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750" fill="hold"/>
                                        <p:tgtEl>
                                          <p:spTgt spid="30"/>
                                        </p:tgtEl>
                                        <p:attrNameLst>
                                          <p:attrName>ppt_w</p:attrName>
                                        </p:attrNameLst>
                                      </p:cBhvr>
                                      <p:tavLst>
                                        <p:tav tm="0">
                                          <p:val>
                                            <p:fltVal val="0"/>
                                          </p:val>
                                        </p:tav>
                                        <p:tav tm="100000">
                                          <p:val>
                                            <p:strVal val="#ppt_w"/>
                                          </p:val>
                                        </p:tav>
                                      </p:tavLst>
                                    </p:anim>
                                    <p:anim calcmode="lin" valueType="num">
                                      <p:cBhvr>
                                        <p:cTn id="13" dur="750" fill="hold"/>
                                        <p:tgtEl>
                                          <p:spTgt spid="30"/>
                                        </p:tgtEl>
                                        <p:attrNameLst>
                                          <p:attrName>ppt_h</p:attrName>
                                        </p:attrNameLst>
                                      </p:cBhvr>
                                      <p:tavLst>
                                        <p:tav tm="0">
                                          <p:val>
                                            <p:fltVal val="0"/>
                                          </p:val>
                                        </p:tav>
                                        <p:tav tm="100000">
                                          <p:val>
                                            <p:strVal val="#ppt_h"/>
                                          </p:val>
                                        </p:tav>
                                      </p:tavLst>
                                    </p:anim>
                                    <p:animEffect transition="in" filter="fade">
                                      <p:cBhvr>
                                        <p:cTn id="14" dur="750"/>
                                        <p:tgtEl>
                                          <p:spTgt spid="30"/>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750" fill="hold"/>
                                        <p:tgtEl>
                                          <p:spTgt spid="12"/>
                                        </p:tgtEl>
                                        <p:attrNameLst>
                                          <p:attrName>ppt_x</p:attrName>
                                        </p:attrNameLst>
                                      </p:cBhvr>
                                      <p:tavLst>
                                        <p:tav tm="0">
                                          <p:val>
                                            <p:strVal val="#ppt_x"/>
                                          </p:val>
                                        </p:tav>
                                        <p:tav tm="100000">
                                          <p:val>
                                            <p:strVal val="#ppt_x"/>
                                          </p:val>
                                        </p:tav>
                                      </p:tavLst>
                                    </p:anim>
                                    <p:anim calcmode="lin" valueType="num">
                                      <p:cBhvr additive="base">
                                        <p:cTn id="22" dur="75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750" fill="hold"/>
                                        <p:tgtEl>
                                          <p:spTgt spid="14"/>
                                        </p:tgtEl>
                                        <p:attrNameLst>
                                          <p:attrName>ppt_x</p:attrName>
                                        </p:attrNameLst>
                                      </p:cBhvr>
                                      <p:tavLst>
                                        <p:tav tm="0">
                                          <p:val>
                                            <p:strVal val="#ppt_x"/>
                                          </p:val>
                                        </p:tav>
                                        <p:tav tm="100000">
                                          <p:val>
                                            <p:strVal val="#ppt_x"/>
                                          </p:val>
                                        </p:tav>
                                      </p:tavLst>
                                    </p:anim>
                                    <p:anim calcmode="lin" valueType="num">
                                      <p:cBhvr additive="base">
                                        <p:cTn id="26"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8"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63253" y="134756"/>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515061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a:t>系统调用流程</a:t>
            </a:r>
            <a:endParaRPr lang="zh-CN" altLang="en-US" dirty="0"/>
          </a:p>
        </p:txBody>
      </p:sp>
      <p:sp>
        <p:nvSpPr>
          <p:cNvPr id="8" name="文本框 7">
            <a:extLst>
              <a:ext uri="{FF2B5EF4-FFF2-40B4-BE49-F238E27FC236}">
                <a16:creationId xmlns:a16="http://schemas.microsoft.com/office/drawing/2014/main" id="{6A2B0AD2-9FA7-4001-9DBB-89422D219DE0}"/>
              </a:ext>
            </a:extLst>
          </p:cNvPr>
          <p:cNvSpPr txBox="1"/>
          <p:nvPr/>
        </p:nvSpPr>
        <p:spPr>
          <a:xfrm>
            <a:off x="1065913" y="1631732"/>
            <a:ext cx="4545993" cy="393233"/>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600"/>
              <a:t>处理器</a:t>
            </a:r>
            <a:r>
              <a:rPr lang="en-US" altLang="zh-CN" sz="1600"/>
              <a:t>7</a:t>
            </a:r>
            <a:r>
              <a:rPr lang="zh-CN" altLang="en-US" sz="1600"/>
              <a:t>种工作模式</a:t>
            </a:r>
            <a:endParaRPr lang="en-US" altLang="zh-CN" sz="1600"/>
          </a:p>
        </p:txBody>
      </p:sp>
      <p:pic>
        <p:nvPicPr>
          <p:cNvPr id="3074" name="Picture 2" descr="https://weharmonyos.oss-cn-hangzhou.aliyuncs.com/resources/37/operModes.png">
            <a:extLst>
              <a:ext uri="{FF2B5EF4-FFF2-40B4-BE49-F238E27FC236}">
                <a16:creationId xmlns:a16="http://schemas.microsoft.com/office/drawing/2014/main" id="{20320E6B-95B7-4FA6-9B6A-9959E1ED9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541" y="1408361"/>
            <a:ext cx="6650449" cy="3734816"/>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8F001774-0096-45D3-BF73-C85DAB223601}"/>
              </a:ext>
            </a:extLst>
          </p:cNvPr>
          <p:cNvSpPr txBox="1"/>
          <p:nvPr/>
        </p:nvSpPr>
        <p:spPr>
          <a:xfrm>
            <a:off x="727028" y="2107210"/>
            <a:ext cx="10810548" cy="4656752"/>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600"/>
              <a:t>（以</a:t>
            </a:r>
            <a:r>
              <a:rPr lang="en-US" altLang="zh-CN" sz="1600"/>
              <a:t>32</a:t>
            </a:r>
            <a:r>
              <a:rPr lang="zh-CN" altLang="en-US" sz="1600"/>
              <a:t>位嵌入式</a:t>
            </a:r>
            <a:r>
              <a:rPr lang="en-US" altLang="zh-CN" sz="1600"/>
              <a:t>RISC</a:t>
            </a:r>
            <a:r>
              <a:rPr lang="zh-CN" altLang="en-US" sz="1600"/>
              <a:t>处理器</a:t>
            </a:r>
            <a:r>
              <a:rPr lang="en-US" altLang="zh-CN" sz="1600"/>
              <a:t>ARM720T</a:t>
            </a:r>
            <a:r>
              <a:rPr lang="zh-CN" altLang="en-US" sz="1600"/>
              <a:t>为例）</a:t>
            </a:r>
            <a:endParaRPr lang="en-US" altLang="zh-CN" sz="1600"/>
          </a:p>
          <a:p>
            <a:endParaRPr lang="en-US" altLang="zh-CN" sz="1600"/>
          </a:p>
          <a:p>
            <a:r>
              <a:rPr lang="zh-CN" altLang="en-US" sz="1600"/>
              <a:t>处理器提供的</a:t>
            </a:r>
            <a:r>
              <a:rPr lang="en-US" altLang="zh-CN" sz="1600"/>
              <a:t>8</a:t>
            </a:r>
            <a:r>
              <a:rPr lang="zh-CN" altLang="en-US" sz="1600"/>
              <a:t>种工作模式：</a:t>
            </a:r>
            <a:endParaRPr lang="en-US" altLang="zh-CN" sz="1600"/>
          </a:p>
          <a:p>
            <a:r>
              <a:rPr lang="en-US" altLang="zh-CN" sz="1600"/>
              <a:t>1</a:t>
            </a:r>
            <a:r>
              <a:rPr lang="zh-CN" altLang="en-US" sz="1600"/>
              <a:t>、用户模式</a:t>
            </a:r>
            <a:r>
              <a:rPr lang="en-US" altLang="zh-CN" sz="1600"/>
              <a:t>User</a:t>
            </a:r>
            <a:r>
              <a:rPr lang="zh-CN" altLang="en-US" sz="1600"/>
              <a:t>：用户态程序运行在这一模式。</a:t>
            </a:r>
            <a:endParaRPr lang="en-US" altLang="zh-CN" sz="1600"/>
          </a:p>
          <a:p>
            <a:r>
              <a:rPr lang="en-US" altLang="zh-CN" sz="1600"/>
              <a:t>2</a:t>
            </a:r>
            <a:r>
              <a:rPr lang="zh-CN" altLang="en-US" sz="1600"/>
              <a:t>、快速中断模式</a:t>
            </a:r>
            <a:r>
              <a:rPr lang="fr-FR" altLang="zh-CN" sz="1600"/>
              <a:t>FIQ(Fast Interrupt Request )</a:t>
            </a:r>
            <a:r>
              <a:rPr lang="zh-CN" altLang="en-US" sz="1600"/>
              <a:t>：</a:t>
            </a:r>
            <a:endParaRPr lang="en-US" altLang="zh-CN" sz="1600"/>
          </a:p>
          <a:p>
            <a:r>
              <a:rPr lang="en-US" altLang="zh-CN" sz="1600"/>
              <a:t>    </a:t>
            </a:r>
            <a:r>
              <a:rPr lang="zh-CN" altLang="en-US" sz="1600"/>
              <a:t>用来处理对时间要求比较紧急的中断请求，</a:t>
            </a:r>
            <a:endParaRPr lang="en-US" altLang="zh-CN" sz="1600"/>
          </a:p>
          <a:p>
            <a:r>
              <a:rPr lang="en-US" altLang="zh-CN" sz="1600"/>
              <a:t>    </a:t>
            </a:r>
            <a:r>
              <a:rPr lang="zh-CN" altLang="en-US" sz="1600"/>
              <a:t>一般用于数据传输或通道处理。</a:t>
            </a:r>
            <a:endParaRPr lang="en-US" altLang="zh-CN" sz="1600"/>
          </a:p>
          <a:p>
            <a:r>
              <a:rPr lang="en-US" altLang="zh-CN" sz="1600"/>
              <a:t>3</a:t>
            </a:r>
            <a:r>
              <a:rPr lang="zh-CN" altLang="en-US" sz="1600"/>
              <a:t>、一般中断模式</a:t>
            </a:r>
            <a:r>
              <a:rPr lang="fr-FR" altLang="zh-CN" sz="1600"/>
              <a:t>IRQ(Interrupt Request)</a:t>
            </a:r>
            <a:r>
              <a:rPr lang="zh-CN" altLang="en-US" sz="1600"/>
              <a:t>：用于</a:t>
            </a:r>
            <a:endParaRPr lang="en-US" altLang="zh-CN" sz="1600"/>
          </a:p>
          <a:p>
            <a:r>
              <a:rPr lang="en-US" altLang="zh-CN" sz="1600"/>
              <a:t>    </a:t>
            </a:r>
            <a:r>
              <a:rPr lang="zh-CN" altLang="en-US" sz="1600"/>
              <a:t>处理一般的中断请求。</a:t>
            </a:r>
            <a:endParaRPr lang="en-US" altLang="zh-CN" sz="1600"/>
          </a:p>
          <a:p>
            <a:r>
              <a:rPr lang="en-US" altLang="zh-CN" sz="1600"/>
              <a:t>4</a:t>
            </a:r>
            <a:r>
              <a:rPr lang="zh-CN" altLang="en-US" sz="1600"/>
              <a:t>、管理模式</a:t>
            </a:r>
            <a:r>
              <a:rPr lang="en-US" altLang="zh-CN" sz="1600"/>
              <a:t>Supervisor</a:t>
            </a:r>
            <a:r>
              <a:rPr lang="zh-CN" altLang="en-US" sz="1600"/>
              <a:t>：用于系统初始化和软中断</a:t>
            </a:r>
            <a:endParaRPr lang="en-US" altLang="zh-CN" sz="1600"/>
          </a:p>
          <a:p>
            <a:r>
              <a:rPr lang="en-US" altLang="zh-CN" sz="1600"/>
              <a:t>    </a:t>
            </a:r>
            <a:r>
              <a:rPr lang="zh-CN" altLang="en-US" sz="1600"/>
              <a:t>处理。用户模式下的用户程序请求使用硬件</a:t>
            </a:r>
            <a:endParaRPr lang="en-US" altLang="zh-CN" sz="1600"/>
          </a:p>
          <a:p>
            <a:r>
              <a:rPr lang="en-US" altLang="zh-CN" sz="1600"/>
              <a:t>    </a:t>
            </a:r>
            <a:r>
              <a:rPr lang="zh-CN" altLang="en-US" sz="1600"/>
              <a:t>资源时，通过软件中断进入该模式。</a:t>
            </a:r>
            <a:endParaRPr lang="en-US" altLang="zh-CN" sz="1600"/>
          </a:p>
          <a:p>
            <a:r>
              <a:rPr lang="en-US" altLang="zh-CN" sz="1600"/>
              <a:t>5</a:t>
            </a:r>
            <a:r>
              <a:rPr lang="zh-CN" altLang="en-US" sz="1600"/>
              <a:t>、数据访问终止模式</a:t>
            </a:r>
            <a:r>
              <a:rPr lang="en-US" altLang="zh-CN" sz="1600"/>
              <a:t>Abort mode</a:t>
            </a:r>
            <a:r>
              <a:rPr lang="zh-CN" altLang="en-US" sz="1600"/>
              <a:t>：用于支持虚拟内存或存储器保护，用户程序访问非法地址或没有权限读取的内存地址时</a:t>
            </a:r>
            <a:endParaRPr lang="en-US" altLang="zh-CN" sz="1600"/>
          </a:p>
          <a:p>
            <a:r>
              <a:rPr lang="en-US" altLang="zh-CN" sz="1600"/>
              <a:t>    </a:t>
            </a:r>
            <a:r>
              <a:rPr lang="zh-CN" altLang="en-US" sz="1600"/>
              <a:t>进入该模式。</a:t>
            </a:r>
            <a:endParaRPr lang="en-US" altLang="zh-CN" sz="1600"/>
          </a:p>
          <a:p>
            <a:r>
              <a:rPr lang="en-US" altLang="zh-CN" sz="1600"/>
              <a:t>6</a:t>
            </a:r>
            <a:r>
              <a:rPr lang="zh-CN" altLang="en-US" sz="1600"/>
              <a:t>、系统模式</a:t>
            </a:r>
            <a:r>
              <a:rPr lang="en-US" altLang="zh-CN" sz="1600"/>
              <a:t>System</a:t>
            </a:r>
            <a:r>
              <a:rPr lang="zh-CN" altLang="en-US" sz="1600"/>
              <a:t>：操作系统在该模式下可以方便的访问用户模式的寄存器，而且操作系统的一些特权任务可以使用这个</a:t>
            </a:r>
            <a:endParaRPr lang="en-US" altLang="zh-CN" sz="1600"/>
          </a:p>
          <a:p>
            <a:r>
              <a:rPr lang="en-US" altLang="zh-CN" sz="1600"/>
              <a:t>    </a:t>
            </a:r>
            <a:r>
              <a:rPr lang="zh-CN" altLang="en-US" sz="1600"/>
              <a:t>模式访问一些受控的资源。</a:t>
            </a:r>
            <a:endParaRPr lang="en-US" altLang="zh-CN" sz="1600"/>
          </a:p>
          <a:p>
            <a:r>
              <a:rPr lang="en-US" altLang="zh-CN" sz="1600"/>
              <a:t>7</a:t>
            </a:r>
            <a:r>
              <a:rPr lang="zh-CN" altLang="en-US" sz="1600"/>
              <a:t>、未定义指令中止模式</a:t>
            </a:r>
            <a:r>
              <a:rPr lang="en-US" altLang="zh-CN" sz="1600"/>
              <a:t>Undifined</a:t>
            </a:r>
            <a:r>
              <a:rPr lang="zh-CN" altLang="en-US" sz="1600"/>
              <a:t>：用于支持硬件协处理器的软件仿真，</a:t>
            </a:r>
            <a:r>
              <a:rPr lang="en-US" altLang="zh-CN" sz="1600"/>
              <a:t>CPU</a:t>
            </a:r>
            <a:r>
              <a:rPr lang="zh-CN" altLang="en-US" sz="1600"/>
              <a:t>在指令的译码阶段不能识别该指令操作时进入</a:t>
            </a:r>
            <a:endParaRPr lang="en-US" altLang="zh-CN" sz="1600"/>
          </a:p>
          <a:p>
            <a:r>
              <a:rPr lang="en-US" altLang="zh-CN" sz="1600"/>
              <a:t>    </a:t>
            </a:r>
            <a:r>
              <a:rPr lang="zh-CN" altLang="en-US" sz="1600"/>
              <a:t>该模式。</a:t>
            </a:r>
          </a:p>
        </p:txBody>
      </p:sp>
      <p:sp>
        <p:nvSpPr>
          <p:cNvPr id="3" name="矩形 2">
            <a:extLst>
              <a:ext uri="{FF2B5EF4-FFF2-40B4-BE49-F238E27FC236}">
                <a16:creationId xmlns:a16="http://schemas.microsoft.com/office/drawing/2014/main" id="{FAFE6E16-0B4C-4227-8929-B3DB7A5E5A58}"/>
              </a:ext>
            </a:extLst>
          </p:cNvPr>
          <p:cNvSpPr/>
          <p:nvPr/>
        </p:nvSpPr>
        <p:spPr>
          <a:xfrm>
            <a:off x="716753" y="4424637"/>
            <a:ext cx="4400513" cy="77080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3080729"/>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750" fill="hold"/>
                                        <p:tgtEl>
                                          <p:spTgt spid="30"/>
                                        </p:tgtEl>
                                        <p:attrNameLst>
                                          <p:attrName>ppt_w</p:attrName>
                                        </p:attrNameLst>
                                      </p:cBhvr>
                                      <p:tavLst>
                                        <p:tav tm="0">
                                          <p:val>
                                            <p:fltVal val="0"/>
                                          </p:val>
                                        </p:tav>
                                        <p:tav tm="100000">
                                          <p:val>
                                            <p:strVal val="#ppt_w"/>
                                          </p:val>
                                        </p:tav>
                                      </p:tavLst>
                                    </p:anim>
                                    <p:anim calcmode="lin" valueType="num">
                                      <p:cBhvr>
                                        <p:cTn id="13" dur="750" fill="hold"/>
                                        <p:tgtEl>
                                          <p:spTgt spid="30"/>
                                        </p:tgtEl>
                                        <p:attrNameLst>
                                          <p:attrName>ppt_h</p:attrName>
                                        </p:attrNameLst>
                                      </p:cBhvr>
                                      <p:tavLst>
                                        <p:tav tm="0">
                                          <p:val>
                                            <p:fltVal val="0"/>
                                          </p:val>
                                        </p:tav>
                                        <p:tav tm="100000">
                                          <p:val>
                                            <p:strVal val="#ppt_h"/>
                                          </p:val>
                                        </p:tav>
                                      </p:tavLst>
                                    </p:anim>
                                    <p:animEffect transition="in" filter="fade">
                                      <p:cBhvr>
                                        <p:cTn id="14" dur="750"/>
                                        <p:tgtEl>
                                          <p:spTgt spid="30"/>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750" fill="hold"/>
                                        <p:tgtEl>
                                          <p:spTgt spid="22"/>
                                        </p:tgtEl>
                                        <p:attrNameLst>
                                          <p:attrName>ppt_x</p:attrName>
                                        </p:attrNameLst>
                                      </p:cBhvr>
                                      <p:tavLst>
                                        <p:tav tm="0">
                                          <p:val>
                                            <p:strVal val="#ppt_x"/>
                                          </p:val>
                                        </p:tav>
                                        <p:tav tm="100000">
                                          <p:val>
                                            <p:strVal val="#ppt_x"/>
                                          </p:val>
                                        </p:tav>
                                      </p:tavLst>
                                    </p:anim>
                                    <p:anim calcmode="lin" valueType="num">
                                      <p:cBhvr additive="base">
                                        <p:cTn id="22"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8"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8BBC277-B046-4A26-B78C-D3DE0DF8E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a:off x="9411572" y="4585517"/>
            <a:ext cx="3120670" cy="2562447"/>
          </a:xfrm>
          <a:prstGeom prst="rect">
            <a:avLst/>
          </a:prstGeom>
        </p:spPr>
      </p:pic>
      <p:sp>
        <p:nvSpPr>
          <p:cNvPr id="13" name="Textbox 1">
            <a:extLst>
              <a:ext uri="{FF2B5EF4-FFF2-40B4-BE49-F238E27FC236}">
                <a16:creationId xmlns:a16="http://schemas.microsoft.com/office/drawing/2014/main" id="{66B133BB-3386-444E-B2E6-939B3A32FBCF}"/>
              </a:ext>
            </a:extLst>
          </p:cNvPr>
          <p:cNvSpPr/>
          <p:nvPr/>
        </p:nvSpPr>
        <p:spPr>
          <a:xfrm>
            <a:off x="97759" y="145746"/>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a:t>los_system.c</a:t>
            </a:r>
            <a:endParaRPr lang="zh-CN" altLang="en-US" dirty="0"/>
          </a:p>
        </p:txBody>
      </p:sp>
      <p:sp>
        <p:nvSpPr>
          <p:cNvPr id="9" name="文本框 8">
            <a:extLst>
              <a:ext uri="{FF2B5EF4-FFF2-40B4-BE49-F238E27FC236}">
                <a16:creationId xmlns:a16="http://schemas.microsoft.com/office/drawing/2014/main" id="{ACD98D1C-A159-EC9C-9526-F4202662C412}"/>
              </a:ext>
            </a:extLst>
          </p:cNvPr>
          <p:cNvSpPr txBox="1"/>
          <p:nvPr/>
        </p:nvSpPr>
        <p:spPr>
          <a:xfrm>
            <a:off x="2203282" y="3842715"/>
            <a:ext cx="7837865" cy="1891682"/>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dirty="0"/>
              <a:t>SYS_CALL_NUM</a:t>
            </a:r>
            <a:r>
              <a:rPr lang="zh-CN" altLang="en-US" sz="1600" dirty="0"/>
              <a:t>为总的系统调用数，</a:t>
            </a:r>
            <a:endParaRPr lang="en-US" altLang="zh-CN" sz="1600" dirty="0"/>
          </a:p>
          <a:p>
            <a:r>
              <a:rPr lang="en-US" altLang="zh-CN" sz="1600" dirty="0" err="1"/>
              <a:t>g_syscallHandle</a:t>
            </a:r>
            <a:r>
              <a:rPr lang="zh-CN" altLang="en-US" sz="1600" dirty="0"/>
              <a:t>数组的长度为</a:t>
            </a:r>
            <a:r>
              <a:rPr lang="en-US" altLang="zh-CN" sz="1600" dirty="0"/>
              <a:t>SYS_CALL_NUM</a:t>
            </a:r>
            <a:r>
              <a:rPr lang="zh-CN" altLang="en-US" sz="1600" dirty="0"/>
              <a:t>中保存了所有系统调用入口函数的指针</a:t>
            </a:r>
            <a:r>
              <a:rPr lang="en-US" altLang="zh-CN" sz="1600" dirty="0"/>
              <a:t>;</a:t>
            </a:r>
          </a:p>
          <a:p>
            <a:endParaRPr lang="en-US" altLang="zh-CN" sz="1600" dirty="0"/>
          </a:p>
          <a:p>
            <a:r>
              <a:rPr lang="en-US" altLang="zh-CN" sz="1600" dirty="0" err="1"/>
              <a:t>g_syscallNArgs</a:t>
            </a:r>
            <a:r>
              <a:rPr lang="zh-CN" altLang="en-US" sz="1600" dirty="0"/>
              <a:t>数组用于保存每个系统调用的参数数量</a:t>
            </a:r>
            <a:r>
              <a:rPr lang="en-US" altLang="zh-CN" sz="1600" dirty="0"/>
              <a:t>,</a:t>
            </a:r>
          </a:p>
          <a:p>
            <a:r>
              <a:rPr lang="zh-CN" altLang="en-US" sz="1600" dirty="0"/>
              <a:t>因为每个函数最多只能有</a:t>
            </a:r>
            <a:r>
              <a:rPr lang="en-US" altLang="zh-CN" sz="1600" dirty="0"/>
              <a:t>2^4 = 16</a:t>
            </a:r>
            <a:r>
              <a:rPr lang="zh-CN" altLang="en-US" sz="1600" dirty="0"/>
              <a:t>个参数，所以只需要</a:t>
            </a:r>
            <a:r>
              <a:rPr lang="en-US" altLang="zh-CN" sz="1600" dirty="0"/>
              <a:t>4</a:t>
            </a:r>
            <a:r>
              <a:rPr lang="zh-CN" altLang="en-US" sz="1600" dirty="0"/>
              <a:t>个</a:t>
            </a:r>
            <a:r>
              <a:rPr lang="en-US" altLang="zh-CN" sz="1600" dirty="0"/>
              <a:t>bit</a:t>
            </a:r>
            <a:r>
              <a:rPr lang="zh-CN" altLang="en-US" sz="1600" dirty="0"/>
              <a:t>位就能表示，</a:t>
            </a:r>
            <a:endParaRPr lang="en-US" altLang="zh-CN" sz="1600" dirty="0"/>
          </a:p>
          <a:p>
            <a:r>
              <a:rPr lang="zh-CN" altLang="en-US" sz="1600" dirty="0"/>
              <a:t>因此一个</a:t>
            </a:r>
            <a:r>
              <a:rPr lang="en-US" altLang="zh-CN" sz="1600" dirty="0"/>
              <a:t>UINT8</a:t>
            </a:r>
            <a:r>
              <a:rPr lang="zh-CN" altLang="en-US" sz="1600" dirty="0"/>
              <a:t>可以保存两个函数的参数数量</a:t>
            </a:r>
            <a:r>
              <a:rPr lang="en-US" altLang="zh-CN" sz="1600" dirty="0"/>
              <a:t>,</a:t>
            </a:r>
          </a:p>
          <a:p>
            <a:r>
              <a:rPr lang="zh-CN" altLang="en-US" sz="1600" dirty="0"/>
              <a:t>所以</a:t>
            </a:r>
            <a:r>
              <a:rPr lang="en-US" altLang="zh-CN" sz="1600" dirty="0" err="1"/>
              <a:t>g_syscallNArgs</a:t>
            </a:r>
            <a:r>
              <a:rPr lang="zh-CN" altLang="en-US" sz="1600" dirty="0"/>
              <a:t>数组的长度为（</a:t>
            </a:r>
            <a:r>
              <a:rPr lang="en-US" altLang="zh-CN" sz="1600" dirty="0"/>
              <a:t>SYS_CALL_NUM + 1)/ NARG_PER_BYTE</a:t>
            </a:r>
            <a:r>
              <a:rPr lang="zh-CN" altLang="en-US" sz="1600" dirty="0"/>
              <a:t>。</a:t>
            </a:r>
          </a:p>
        </p:txBody>
      </p:sp>
      <p:pic>
        <p:nvPicPr>
          <p:cNvPr id="4" name="图片 3">
            <a:extLst>
              <a:ext uri="{FF2B5EF4-FFF2-40B4-BE49-F238E27FC236}">
                <a16:creationId xmlns:a16="http://schemas.microsoft.com/office/drawing/2014/main" id="{637FFDB1-95A4-3AC3-70B4-129B7DF18030}"/>
              </a:ext>
            </a:extLst>
          </p:cNvPr>
          <p:cNvPicPr>
            <a:picLocks noChangeAspect="1"/>
          </p:cNvPicPr>
          <p:nvPr/>
        </p:nvPicPr>
        <p:blipFill>
          <a:blip r:embed="rId3"/>
          <a:stretch>
            <a:fillRect/>
          </a:stretch>
        </p:blipFill>
        <p:spPr>
          <a:xfrm>
            <a:off x="1591474" y="1890398"/>
            <a:ext cx="8618967" cy="480102"/>
          </a:xfrm>
          <a:prstGeom prst="rect">
            <a:avLst/>
          </a:prstGeom>
        </p:spPr>
      </p:pic>
      <p:pic>
        <p:nvPicPr>
          <p:cNvPr id="10" name="图片 9">
            <a:extLst>
              <a:ext uri="{FF2B5EF4-FFF2-40B4-BE49-F238E27FC236}">
                <a16:creationId xmlns:a16="http://schemas.microsoft.com/office/drawing/2014/main" id="{40E9BA12-3978-E08E-D614-332BEF1A0566}"/>
              </a:ext>
            </a:extLst>
          </p:cNvPr>
          <p:cNvPicPr>
            <a:picLocks noChangeAspect="1"/>
          </p:cNvPicPr>
          <p:nvPr/>
        </p:nvPicPr>
        <p:blipFill>
          <a:blip r:embed="rId4"/>
          <a:stretch>
            <a:fillRect/>
          </a:stretch>
        </p:blipFill>
        <p:spPr>
          <a:xfrm>
            <a:off x="1842956" y="2571892"/>
            <a:ext cx="8367485" cy="1196444"/>
          </a:xfrm>
          <a:prstGeom prst="rect">
            <a:avLst/>
          </a:prstGeom>
        </p:spPr>
      </p:pic>
    </p:spTree>
    <p:extLst>
      <p:ext uri="{BB962C8B-B14F-4D97-AF65-F5344CB8AC3E}">
        <p14:creationId xmlns:p14="http://schemas.microsoft.com/office/powerpoint/2010/main" val="3200533938"/>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172965"/>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a:t>los_system.c</a:t>
            </a:r>
            <a:endParaRPr lang="zh-CN" altLang="en-US" dirty="0"/>
          </a:p>
        </p:txBody>
      </p:sp>
      <p:sp>
        <p:nvSpPr>
          <p:cNvPr id="12" name="文本框 11">
            <a:extLst>
              <a:ext uri="{FF2B5EF4-FFF2-40B4-BE49-F238E27FC236}">
                <a16:creationId xmlns:a16="http://schemas.microsoft.com/office/drawing/2014/main" id="{0671446A-212D-D5A1-D1B1-282E43A76B28}"/>
              </a:ext>
            </a:extLst>
          </p:cNvPr>
          <p:cNvSpPr txBox="1"/>
          <p:nvPr/>
        </p:nvSpPr>
        <p:spPr>
          <a:xfrm>
            <a:off x="1600778" y="3578737"/>
            <a:ext cx="8169790" cy="954829"/>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600" dirty="0"/>
              <a:t>宏函数</a:t>
            </a:r>
            <a:r>
              <a:rPr lang="en-US" altLang="zh-CN" sz="1600" dirty="0"/>
              <a:t>SYSCALL_HAND_DEF</a:t>
            </a:r>
            <a:r>
              <a:rPr lang="zh-CN" altLang="en-US" sz="1600" dirty="0"/>
              <a:t>，四个参数分别为系统调用编号、系统调用处理函数，返回值类型，系统调用处理参数数目。首先判断编号是否在范围之内，若合法，则将入口函数保存到</a:t>
            </a:r>
            <a:r>
              <a:rPr lang="en-US" altLang="zh-CN" sz="1600" dirty="0" err="1"/>
              <a:t>g_syscallHandle</a:t>
            </a:r>
            <a:r>
              <a:rPr lang="zh-CN" altLang="en-US" sz="1600" dirty="0"/>
              <a:t>中，再根据编号的奇偶性，将函数的参数个数放入</a:t>
            </a:r>
            <a:r>
              <a:rPr lang="en-US" altLang="zh-CN" sz="1600" dirty="0" err="1"/>
              <a:t>g_syscallNArgs</a:t>
            </a:r>
            <a:r>
              <a:rPr lang="zh-CN" altLang="en-US" sz="1600" dirty="0"/>
              <a:t>数组中。</a:t>
            </a:r>
          </a:p>
        </p:txBody>
      </p:sp>
      <p:pic>
        <p:nvPicPr>
          <p:cNvPr id="3" name="图片 2">
            <a:extLst>
              <a:ext uri="{FF2B5EF4-FFF2-40B4-BE49-F238E27FC236}">
                <a16:creationId xmlns:a16="http://schemas.microsoft.com/office/drawing/2014/main" id="{C78F1D77-015C-4B18-A00B-84CA6B555EE1}"/>
              </a:ext>
            </a:extLst>
          </p:cNvPr>
          <p:cNvPicPr>
            <a:picLocks noChangeAspect="1"/>
          </p:cNvPicPr>
          <p:nvPr/>
        </p:nvPicPr>
        <p:blipFill rotWithShape="1">
          <a:blip r:embed="rId2"/>
          <a:srcRect t="37240" r="-361"/>
          <a:stretch/>
        </p:blipFill>
        <p:spPr>
          <a:xfrm>
            <a:off x="1296394" y="2091467"/>
            <a:ext cx="8474174" cy="1162214"/>
          </a:xfrm>
          <a:prstGeom prst="rect">
            <a:avLst/>
          </a:prstGeom>
        </p:spPr>
      </p:pic>
      <p:pic>
        <p:nvPicPr>
          <p:cNvPr id="6" name="图片 5">
            <a:extLst>
              <a:ext uri="{FF2B5EF4-FFF2-40B4-BE49-F238E27FC236}">
                <a16:creationId xmlns:a16="http://schemas.microsoft.com/office/drawing/2014/main" id="{A94C209F-953A-7776-BBB0-AF05C6DC09F8}"/>
              </a:ext>
            </a:extLst>
          </p:cNvPr>
          <p:cNvPicPr>
            <a:picLocks noChangeAspect="1"/>
          </p:cNvPicPr>
          <p:nvPr/>
        </p:nvPicPr>
        <p:blipFill>
          <a:blip r:embed="rId3"/>
          <a:stretch>
            <a:fillRect/>
          </a:stretch>
        </p:blipFill>
        <p:spPr>
          <a:xfrm>
            <a:off x="1448586" y="5041749"/>
            <a:ext cx="8618967" cy="480102"/>
          </a:xfrm>
          <a:prstGeom prst="rect">
            <a:avLst/>
          </a:prstGeom>
        </p:spPr>
      </p:pic>
      <p:pic>
        <p:nvPicPr>
          <p:cNvPr id="9" name="图片 8">
            <a:extLst>
              <a:ext uri="{FF2B5EF4-FFF2-40B4-BE49-F238E27FC236}">
                <a16:creationId xmlns:a16="http://schemas.microsoft.com/office/drawing/2014/main" id="{2C2969D6-8513-0E96-1F1D-2C2F60FBFFFD}"/>
              </a:ext>
            </a:extLst>
          </p:cNvPr>
          <p:cNvPicPr>
            <a:picLocks noChangeAspect="1"/>
          </p:cNvPicPr>
          <p:nvPr/>
        </p:nvPicPr>
        <p:blipFill>
          <a:blip r:embed="rId4"/>
          <a:stretch>
            <a:fillRect/>
          </a:stretch>
        </p:blipFill>
        <p:spPr>
          <a:xfrm>
            <a:off x="6374220" y="1210719"/>
            <a:ext cx="2377646" cy="1325995"/>
          </a:xfrm>
          <a:prstGeom prst="rect">
            <a:avLst/>
          </a:prstGeom>
        </p:spPr>
      </p:pic>
    </p:spTree>
    <p:extLst>
      <p:ext uri="{BB962C8B-B14F-4D97-AF65-F5344CB8AC3E}">
        <p14:creationId xmlns:p14="http://schemas.microsoft.com/office/powerpoint/2010/main" val="4716495"/>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38016" y="153865"/>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a:t>los_system.c</a:t>
            </a:r>
            <a:endParaRPr lang="zh-CN" altLang="en-US" dirty="0"/>
          </a:p>
        </p:txBody>
      </p:sp>
      <p:sp>
        <p:nvSpPr>
          <p:cNvPr id="12" name="文本框 11">
            <a:extLst>
              <a:ext uri="{FF2B5EF4-FFF2-40B4-BE49-F238E27FC236}">
                <a16:creationId xmlns:a16="http://schemas.microsoft.com/office/drawing/2014/main" id="{0671446A-212D-D5A1-D1B1-282E43A76B28}"/>
              </a:ext>
            </a:extLst>
          </p:cNvPr>
          <p:cNvSpPr txBox="1"/>
          <p:nvPr/>
        </p:nvSpPr>
        <p:spPr>
          <a:xfrm>
            <a:off x="1448586" y="3716787"/>
            <a:ext cx="9077174" cy="1759965"/>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500" dirty="0"/>
              <a:t>就以系统调用编号为</a:t>
            </a:r>
            <a:r>
              <a:rPr lang="en-US" altLang="zh-CN" sz="1500" dirty="0"/>
              <a:t>0</a:t>
            </a:r>
            <a:r>
              <a:rPr lang="zh-CN" altLang="en-US" sz="1500" dirty="0"/>
              <a:t>和</a:t>
            </a:r>
            <a:r>
              <a:rPr lang="en-US" altLang="zh-CN" sz="1500" dirty="0"/>
              <a:t>1</a:t>
            </a:r>
            <a:r>
              <a:rPr lang="zh-CN" altLang="en-US" sz="1500" dirty="0"/>
              <a:t>的函数为例，设它们的编号个数分别为</a:t>
            </a:r>
            <a:r>
              <a:rPr lang="en-US" altLang="zh-CN" sz="1500" dirty="0"/>
              <a:t>2</a:t>
            </a:r>
            <a:r>
              <a:rPr lang="zh-CN" altLang="en-US" sz="1500" dirty="0"/>
              <a:t>和</a:t>
            </a:r>
            <a:r>
              <a:rPr lang="en-US" altLang="zh-CN" sz="1500" dirty="0"/>
              <a:t>4</a:t>
            </a:r>
            <a:r>
              <a:rPr lang="zh-CN" altLang="en-US" sz="1500" dirty="0"/>
              <a:t>，对于二进制码位</a:t>
            </a:r>
            <a:r>
              <a:rPr lang="en-US" altLang="zh-CN" sz="1500" dirty="0"/>
              <a:t>0010</a:t>
            </a:r>
            <a:r>
              <a:rPr lang="zh-CN" altLang="en-US" sz="1500" dirty="0"/>
              <a:t>和</a:t>
            </a:r>
            <a:r>
              <a:rPr lang="en-US" altLang="zh-CN" sz="1500" dirty="0"/>
              <a:t>0100</a:t>
            </a:r>
            <a:r>
              <a:rPr lang="zh-CN" altLang="en-US" sz="1500" dirty="0"/>
              <a:t>；</a:t>
            </a:r>
            <a:endParaRPr lang="en-US" altLang="zh-CN" sz="1500" dirty="0"/>
          </a:p>
          <a:p>
            <a:r>
              <a:rPr lang="zh-CN" altLang="en-US" sz="1500" dirty="0"/>
              <a:t>它们的</a:t>
            </a:r>
            <a:r>
              <a:rPr lang="en-US" altLang="zh-CN" sz="1500" dirty="0"/>
              <a:t>(id) / NARD_PER_BYTE = 0</a:t>
            </a:r>
            <a:r>
              <a:rPr lang="zh-CN" altLang="en-US" sz="1500" dirty="0"/>
              <a:t>，都将被放入</a:t>
            </a:r>
            <a:r>
              <a:rPr lang="en-US" altLang="zh-CN" sz="1500" dirty="0" err="1"/>
              <a:t>g_syscallNArgs</a:t>
            </a:r>
            <a:r>
              <a:rPr lang="en-US" altLang="zh-CN" sz="1500" dirty="0"/>
              <a:t>[0]</a:t>
            </a:r>
            <a:r>
              <a:rPr lang="zh-CN" altLang="en-US" sz="1500" dirty="0"/>
              <a:t>当中，一开始</a:t>
            </a:r>
            <a:r>
              <a:rPr lang="en-US" altLang="zh-CN" sz="1500" dirty="0" err="1"/>
              <a:t>g_syscallNArgs</a:t>
            </a:r>
            <a:r>
              <a:rPr lang="en-US" altLang="zh-CN" sz="1500" dirty="0"/>
              <a:t>[0]</a:t>
            </a:r>
            <a:r>
              <a:rPr lang="zh-CN" altLang="en-US" sz="1500" dirty="0"/>
              <a:t>为</a:t>
            </a:r>
            <a:r>
              <a:rPr lang="en-US" altLang="zh-CN" sz="1500" dirty="0"/>
              <a:t>0000 0000</a:t>
            </a:r>
            <a:r>
              <a:rPr lang="zh-CN" altLang="en-US" sz="1500" dirty="0"/>
              <a:t>；</a:t>
            </a:r>
            <a:endParaRPr lang="en-US" altLang="zh-CN" sz="1500" dirty="0"/>
          </a:p>
          <a:p>
            <a:endParaRPr lang="en-US" altLang="zh-CN" sz="1500" dirty="0"/>
          </a:p>
          <a:p>
            <a:r>
              <a:rPr lang="zh-CN" altLang="en-US" sz="1500" dirty="0"/>
              <a:t>编号为</a:t>
            </a:r>
            <a:r>
              <a:rPr lang="en-US" altLang="zh-CN" sz="1500" dirty="0"/>
              <a:t>0</a:t>
            </a:r>
            <a:r>
              <a:rPr lang="zh-CN" altLang="en-US" sz="1500" dirty="0"/>
              <a:t>的函数，</a:t>
            </a:r>
            <a:r>
              <a:rPr lang="en-US" altLang="zh-CN" sz="1500" dirty="0"/>
              <a:t>id</a:t>
            </a:r>
            <a:r>
              <a:rPr lang="zh-CN" altLang="en-US" sz="1500" dirty="0"/>
              <a:t>和</a:t>
            </a:r>
            <a:r>
              <a:rPr lang="en-US" altLang="zh-CN" sz="1500" dirty="0"/>
              <a:t>1</a:t>
            </a:r>
            <a:r>
              <a:rPr lang="zh-CN" altLang="en-US" sz="1500" dirty="0"/>
              <a:t>相与，</a:t>
            </a:r>
            <a:r>
              <a:rPr lang="en-US" altLang="zh-CN" sz="1500" dirty="0"/>
              <a:t>0 &amp; 1= 0</a:t>
            </a:r>
            <a:r>
              <a:rPr lang="zh-CN" altLang="en-US" sz="1500" dirty="0"/>
              <a:t>，</a:t>
            </a:r>
            <a:r>
              <a:rPr lang="en-US" altLang="zh-CN" sz="1500" dirty="0" err="1"/>
              <a:t>nArgs</a:t>
            </a:r>
            <a:r>
              <a:rPr lang="zh-CN" altLang="en-US" sz="1500" dirty="0"/>
              <a:t>不需要左移，</a:t>
            </a:r>
            <a:r>
              <a:rPr lang="en-US" altLang="zh-CN" sz="1500" dirty="0" err="1"/>
              <a:t>nArg</a:t>
            </a:r>
            <a:r>
              <a:rPr lang="en-US" altLang="zh-CN" sz="1500" dirty="0"/>
              <a:t> = 0000 0010</a:t>
            </a:r>
          </a:p>
          <a:p>
            <a:r>
              <a:rPr lang="en-US" altLang="zh-CN" sz="1500" dirty="0" err="1"/>
              <a:t>g_syscallNArgs</a:t>
            </a:r>
            <a:r>
              <a:rPr lang="en-US" altLang="zh-CN" sz="1500" dirty="0"/>
              <a:t>[0] = </a:t>
            </a:r>
            <a:r>
              <a:rPr lang="en-US" altLang="zh-CN" sz="1500" dirty="0" err="1"/>
              <a:t>g_syscallNArgs</a:t>
            </a:r>
            <a:r>
              <a:rPr lang="en-US" altLang="zh-CN" sz="1500" dirty="0"/>
              <a:t>[0] | 0000 0010</a:t>
            </a:r>
            <a:r>
              <a:rPr lang="zh-CN" altLang="en-US" sz="1500" dirty="0"/>
              <a:t>，</a:t>
            </a:r>
            <a:r>
              <a:rPr lang="en-US" altLang="zh-CN" sz="1500" dirty="0"/>
              <a:t>	</a:t>
            </a:r>
            <a:r>
              <a:rPr lang="zh-CN" altLang="en-US" sz="1500" dirty="0"/>
              <a:t>此时</a:t>
            </a:r>
            <a:r>
              <a:rPr lang="en-US" altLang="zh-CN" sz="1500" dirty="0" err="1"/>
              <a:t>g_syscallNArgs</a:t>
            </a:r>
            <a:r>
              <a:rPr lang="en-US" altLang="zh-CN" sz="1500" dirty="0"/>
              <a:t>[0] = 0000 0010</a:t>
            </a:r>
            <a:r>
              <a:rPr lang="zh-CN" altLang="en-US" sz="1500" dirty="0"/>
              <a:t>；</a:t>
            </a:r>
            <a:endParaRPr lang="en-US" altLang="zh-CN" sz="1500" dirty="0"/>
          </a:p>
          <a:p>
            <a:r>
              <a:rPr lang="zh-CN" altLang="en-US" sz="1500" dirty="0"/>
              <a:t>同理，编号为</a:t>
            </a:r>
            <a:r>
              <a:rPr lang="en-US" altLang="zh-CN" sz="1500" dirty="0"/>
              <a:t>1</a:t>
            </a:r>
            <a:r>
              <a:rPr lang="zh-CN" altLang="en-US" sz="1500" dirty="0"/>
              <a:t>的函数，</a:t>
            </a:r>
            <a:r>
              <a:rPr lang="en-US" altLang="zh-CN" sz="1500" dirty="0"/>
              <a:t>id</a:t>
            </a:r>
            <a:r>
              <a:rPr lang="zh-CN" altLang="en-US" sz="1500" dirty="0"/>
              <a:t>和</a:t>
            </a:r>
            <a:r>
              <a:rPr lang="en-US" altLang="zh-CN" sz="1500" dirty="0"/>
              <a:t>1</a:t>
            </a:r>
            <a:r>
              <a:rPr lang="zh-CN" altLang="en-US" sz="1500" dirty="0"/>
              <a:t>相与，</a:t>
            </a:r>
            <a:r>
              <a:rPr lang="en-US" altLang="zh-CN" sz="1500" dirty="0"/>
              <a:t>1 &amp; 1 = 1</a:t>
            </a:r>
            <a:r>
              <a:rPr lang="zh-CN" altLang="en-US" sz="1500" dirty="0"/>
              <a:t>，</a:t>
            </a:r>
            <a:r>
              <a:rPr lang="en-US" altLang="zh-CN" sz="1500" dirty="0" err="1"/>
              <a:t>nArgs</a:t>
            </a:r>
            <a:r>
              <a:rPr lang="zh-CN" altLang="en-US" sz="1500" dirty="0"/>
              <a:t>左移</a:t>
            </a:r>
            <a:r>
              <a:rPr lang="en-US" altLang="zh-CN" sz="1500" dirty="0"/>
              <a:t>NARG_BITS = 4</a:t>
            </a:r>
            <a:r>
              <a:rPr lang="zh-CN" altLang="en-US" sz="1500" dirty="0"/>
              <a:t>位，即为</a:t>
            </a:r>
            <a:r>
              <a:rPr lang="en-US" altLang="zh-CN" sz="1500" dirty="0"/>
              <a:t>0100 0000</a:t>
            </a:r>
            <a:r>
              <a:rPr lang="zh-CN" altLang="en-US" sz="1500" dirty="0"/>
              <a:t>，</a:t>
            </a:r>
            <a:endParaRPr lang="en-US" altLang="zh-CN" sz="1500" dirty="0"/>
          </a:p>
          <a:p>
            <a:r>
              <a:rPr lang="en-US" altLang="zh-CN" sz="1500" dirty="0" err="1"/>
              <a:t>g_syscallNArgs</a:t>
            </a:r>
            <a:r>
              <a:rPr lang="en-US" altLang="zh-CN" sz="1500" dirty="0"/>
              <a:t>[0] = </a:t>
            </a:r>
            <a:r>
              <a:rPr lang="en-US" altLang="zh-CN" sz="1500" dirty="0" err="1"/>
              <a:t>g_syscallNArgs</a:t>
            </a:r>
            <a:r>
              <a:rPr lang="en-US" altLang="zh-CN" sz="1500" dirty="0"/>
              <a:t>[0] | 0100 0000</a:t>
            </a:r>
            <a:r>
              <a:rPr lang="zh-CN" altLang="en-US" sz="1500" dirty="0"/>
              <a:t>，</a:t>
            </a:r>
            <a:r>
              <a:rPr lang="en-US" altLang="zh-CN" sz="1500" dirty="0"/>
              <a:t>	</a:t>
            </a:r>
            <a:r>
              <a:rPr lang="zh-CN" altLang="en-US" sz="1500" dirty="0"/>
              <a:t>此时</a:t>
            </a:r>
            <a:r>
              <a:rPr lang="en-US" altLang="zh-CN" sz="1500" dirty="0" err="1"/>
              <a:t>g_syscallNArgs</a:t>
            </a:r>
            <a:r>
              <a:rPr lang="en-US" altLang="zh-CN" sz="1500" dirty="0"/>
              <a:t>[0] = 0100 0010</a:t>
            </a:r>
            <a:r>
              <a:rPr lang="zh-CN" altLang="en-US" sz="1500" dirty="0"/>
              <a:t>；</a:t>
            </a:r>
            <a:endParaRPr lang="en-US" altLang="zh-CN" sz="1500" dirty="0"/>
          </a:p>
          <a:p>
            <a:endParaRPr lang="en-US" altLang="zh-CN" sz="1500" dirty="0"/>
          </a:p>
          <a:p>
            <a:r>
              <a:rPr lang="zh-CN" altLang="en-US" sz="1500" dirty="0"/>
              <a:t>以此类推，对于编号为</a:t>
            </a:r>
            <a:r>
              <a:rPr lang="en-US" altLang="zh-CN" sz="1500" dirty="0"/>
              <a:t>xxx0</a:t>
            </a:r>
            <a:r>
              <a:rPr lang="zh-CN" altLang="en-US" sz="1500" dirty="0"/>
              <a:t>和</a:t>
            </a:r>
            <a:r>
              <a:rPr lang="en-US" altLang="zh-CN" sz="1500" dirty="0"/>
              <a:t>xxx1</a:t>
            </a:r>
            <a:r>
              <a:rPr lang="zh-CN" altLang="en-US" sz="1500" dirty="0"/>
              <a:t>的函数，</a:t>
            </a:r>
            <a:r>
              <a:rPr lang="en-US" altLang="zh-CN" sz="1500" dirty="0"/>
              <a:t> (id) / NARD_PER_BYTE = xxx</a:t>
            </a:r>
            <a:r>
              <a:rPr lang="zh-CN" altLang="en-US" sz="1500" dirty="0"/>
              <a:t>，和</a:t>
            </a:r>
            <a:r>
              <a:rPr lang="en-US" altLang="zh-CN" sz="1500" dirty="0"/>
              <a:t>0001</a:t>
            </a:r>
            <a:r>
              <a:rPr lang="zh-CN" altLang="en-US" sz="1500" dirty="0"/>
              <a:t>相与后，根据编号的奇偶性，放入</a:t>
            </a:r>
            <a:r>
              <a:rPr lang="en-US" altLang="zh-CN" sz="1500" dirty="0" err="1"/>
              <a:t>g_syscallNArg</a:t>
            </a:r>
            <a:r>
              <a:rPr lang="en-US" altLang="zh-CN" sz="1500" dirty="0"/>
              <a:t>[xxx]</a:t>
            </a:r>
            <a:r>
              <a:rPr lang="zh-CN" altLang="en-US" sz="1500" dirty="0"/>
              <a:t>当中。</a:t>
            </a:r>
          </a:p>
        </p:txBody>
      </p:sp>
      <p:pic>
        <p:nvPicPr>
          <p:cNvPr id="3" name="图片 2">
            <a:extLst>
              <a:ext uri="{FF2B5EF4-FFF2-40B4-BE49-F238E27FC236}">
                <a16:creationId xmlns:a16="http://schemas.microsoft.com/office/drawing/2014/main" id="{C78F1D77-015C-4B18-A00B-84CA6B555EE1}"/>
              </a:ext>
            </a:extLst>
          </p:cNvPr>
          <p:cNvPicPr>
            <a:picLocks noChangeAspect="1"/>
          </p:cNvPicPr>
          <p:nvPr/>
        </p:nvPicPr>
        <p:blipFill rotWithShape="1">
          <a:blip r:embed="rId2"/>
          <a:srcRect t="37240" r="-361"/>
          <a:stretch/>
        </p:blipFill>
        <p:spPr>
          <a:xfrm>
            <a:off x="1448586" y="1669189"/>
            <a:ext cx="8474174" cy="1162214"/>
          </a:xfrm>
          <a:prstGeom prst="rect">
            <a:avLst/>
          </a:prstGeom>
        </p:spPr>
      </p:pic>
      <p:pic>
        <p:nvPicPr>
          <p:cNvPr id="6" name="图片 5">
            <a:extLst>
              <a:ext uri="{FF2B5EF4-FFF2-40B4-BE49-F238E27FC236}">
                <a16:creationId xmlns:a16="http://schemas.microsoft.com/office/drawing/2014/main" id="{A94C209F-953A-7776-BBB0-AF05C6DC09F8}"/>
              </a:ext>
            </a:extLst>
          </p:cNvPr>
          <p:cNvPicPr>
            <a:picLocks noChangeAspect="1"/>
          </p:cNvPicPr>
          <p:nvPr/>
        </p:nvPicPr>
        <p:blipFill>
          <a:blip r:embed="rId3"/>
          <a:stretch>
            <a:fillRect/>
          </a:stretch>
        </p:blipFill>
        <p:spPr>
          <a:xfrm>
            <a:off x="1448586" y="5589452"/>
            <a:ext cx="8618967" cy="480102"/>
          </a:xfrm>
          <a:prstGeom prst="rect">
            <a:avLst/>
          </a:prstGeom>
        </p:spPr>
      </p:pic>
      <p:pic>
        <p:nvPicPr>
          <p:cNvPr id="4" name="图片 3">
            <a:extLst>
              <a:ext uri="{FF2B5EF4-FFF2-40B4-BE49-F238E27FC236}">
                <a16:creationId xmlns:a16="http://schemas.microsoft.com/office/drawing/2014/main" id="{059B1BB3-D146-5BB7-8726-400A5AE5BF1F}"/>
              </a:ext>
            </a:extLst>
          </p:cNvPr>
          <p:cNvPicPr>
            <a:picLocks noChangeAspect="1"/>
          </p:cNvPicPr>
          <p:nvPr/>
        </p:nvPicPr>
        <p:blipFill rotWithShape="1">
          <a:blip r:embed="rId4"/>
          <a:srcRect r="42831" b="-21566"/>
          <a:stretch/>
        </p:blipFill>
        <p:spPr>
          <a:xfrm>
            <a:off x="5181420" y="1233903"/>
            <a:ext cx="2370025" cy="250132"/>
          </a:xfrm>
          <a:prstGeom prst="rect">
            <a:avLst/>
          </a:prstGeom>
        </p:spPr>
      </p:pic>
      <p:pic>
        <p:nvPicPr>
          <p:cNvPr id="9" name="图片 8">
            <a:extLst>
              <a:ext uri="{FF2B5EF4-FFF2-40B4-BE49-F238E27FC236}">
                <a16:creationId xmlns:a16="http://schemas.microsoft.com/office/drawing/2014/main" id="{FF7340CF-7C86-F953-361B-BEF77433839E}"/>
              </a:ext>
            </a:extLst>
          </p:cNvPr>
          <p:cNvPicPr>
            <a:picLocks noChangeAspect="1"/>
          </p:cNvPicPr>
          <p:nvPr/>
        </p:nvPicPr>
        <p:blipFill>
          <a:blip r:embed="rId5"/>
          <a:stretch>
            <a:fillRect/>
          </a:stretch>
        </p:blipFill>
        <p:spPr>
          <a:xfrm>
            <a:off x="5181419" y="1457550"/>
            <a:ext cx="2370025" cy="190517"/>
          </a:xfrm>
          <a:prstGeom prst="rect">
            <a:avLst/>
          </a:prstGeom>
        </p:spPr>
      </p:pic>
    </p:spTree>
    <p:extLst>
      <p:ext uri="{BB962C8B-B14F-4D97-AF65-F5344CB8AC3E}">
        <p14:creationId xmlns:p14="http://schemas.microsoft.com/office/powerpoint/2010/main" val="2841111824"/>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173950"/>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a:t>los_system.c</a:t>
            </a:r>
            <a:endParaRPr lang="zh-CN" altLang="en-US" dirty="0"/>
          </a:p>
        </p:txBody>
      </p:sp>
      <p:sp>
        <p:nvSpPr>
          <p:cNvPr id="12" name="文本框 11">
            <a:extLst>
              <a:ext uri="{FF2B5EF4-FFF2-40B4-BE49-F238E27FC236}">
                <a16:creationId xmlns:a16="http://schemas.microsoft.com/office/drawing/2014/main" id="{0671446A-212D-D5A1-D1B1-282E43A76B28}"/>
              </a:ext>
            </a:extLst>
          </p:cNvPr>
          <p:cNvSpPr txBox="1"/>
          <p:nvPr/>
        </p:nvSpPr>
        <p:spPr>
          <a:xfrm>
            <a:off x="860192" y="1831681"/>
            <a:ext cx="10111715" cy="954829"/>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600" dirty="0"/>
              <a:t>系统调用初始化函数</a:t>
            </a:r>
            <a:r>
              <a:rPr lang="en-US" altLang="zh-CN" sz="1600" dirty="0" err="1"/>
              <a:t>OsSyscallHandleInit</a:t>
            </a:r>
            <a:r>
              <a:rPr lang="zh-CN" altLang="en-US" sz="1600" dirty="0"/>
              <a:t>中定义宏函数</a:t>
            </a:r>
            <a:r>
              <a:rPr lang="en-US" altLang="zh-CN" sz="1600" dirty="0"/>
              <a:t>SYSCALL_HAND_DEF</a:t>
            </a:r>
            <a:r>
              <a:rPr lang="zh-CN" altLang="en-US" sz="1600" dirty="0"/>
              <a:t>，之后引入头文件 </a:t>
            </a:r>
            <a:r>
              <a:rPr lang="en-US" altLang="zh-CN" sz="1600" dirty="0" err="1"/>
              <a:t>syscall_lookup.h</a:t>
            </a:r>
            <a:r>
              <a:rPr lang="zh-CN" altLang="en-US" sz="1600" dirty="0"/>
              <a:t>；</a:t>
            </a:r>
            <a:endParaRPr lang="en-US" altLang="zh-CN" sz="1600" dirty="0"/>
          </a:p>
          <a:p>
            <a:endParaRPr lang="en-US" altLang="zh-CN" sz="1600" dirty="0"/>
          </a:p>
          <a:p>
            <a:r>
              <a:rPr lang="en-US" altLang="zh-CN" sz="1600" dirty="0" err="1"/>
              <a:t>syscall_lookup.h</a:t>
            </a:r>
            <a:r>
              <a:rPr lang="zh-CN" altLang="en-US" sz="1600" dirty="0"/>
              <a:t>中定义了全部的系统调用函数，通过引入该文件，将系统调用都维护在全局数组</a:t>
            </a:r>
            <a:r>
              <a:rPr lang="en-US" altLang="zh-CN" sz="1600" dirty="0" err="1"/>
              <a:t>g_syscallHandle</a:t>
            </a:r>
            <a:r>
              <a:rPr lang="zh-CN" altLang="en-US" sz="1600" dirty="0"/>
              <a:t>中。</a:t>
            </a:r>
          </a:p>
        </p:txBody>
      </p:sp>
      <p:pic>
        <p:nvPicPr>
          <p:cNvPr id="2" name="图片 1">
            <a:extLst>
              <a:ext uri="{FF2B5EF4-FFF2-40B4-BE49-F238E27FC236}">
                <a16:creationId xmlns:a16="http://schemas.microsoft.com/office/drawing/2014/main" id="{4FF46ECB-8BF2-4A35-6186-4A6069F125C7}"/>
              </a:ext>
            </a:extLst>
          </p:cNvPr>
          <p:cNvPicPr>
            <a:picLocks noChangeAspect="1"/>
          </p:cNvPicPr>
          <p:nvPr/>
        </p:nvPicPr>
        <p:blipFill>
          <a:blip r:embed="rId2"/>
          <a:stretch>
            <a:fillRect/>
          </a:stretch>
        </p:blipFill>
        <p:spPr>
          <a:xfrm>
            <a:off x="1605192" y="5888689"/>
            <a:ext cx="8618967" cy="480102"/>
          </a:xfrm>
          <a:prstGeom prst="rect">
            <a:avLst/>
          </a:prstGeom>
        </p:spPr>
      </p:pic>
      <p:pic>
        <p:nvPicPr>
          <p:cNvPr id="9" name="图片 8">
            <a:extLst>
              <a:ext uri="{FF2B5EF4-FFF2-40B4-BE49-F238E27FC236}">
                <a16:creationId xmlns:a16="http://schemas.microsoft.com/office/drawing/2014/main" id="{39214C59-BCAB-BC6F-F7F6-28210855A6B7}"/>
              </a:ext>
            </a:extLst>
          </p:cNvPr>
          <p:cNvPicPr>
            <a:picLocks noChangeAspect="1"/>
          </p:cNvPicPr>
          <p:nvPr/>
        </p:nvPicPr>
        <p:blipFill>
          <a:blip r:embed="rId3"/>
          <a:stretch>
            <a:fillRect/>
          </a:stretch>
        </p:blipFill>
        <p:spPr>
          <a:xfrm>
            <a:off x="1753793" y="2931493"/>
            <a:ext cx="8321761" cy="2667231"/>
          </a:xfrm>
          <a:prstGeom prst="rect">
            <a:avLst/>
          </a:prstGeom>
        </p:spPr>
      </p:pic>
    </p:spTree>
    <p:extLst>
      <p:ext uri="{BB962C8B-B14F-4D97-AF65-F5344CB8AC3E}">
        <p14:creationId xmlns:p14="http://schemas.microsoft.com/office/powerpoint/2010/main" val="4039874904"/>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485729" y="306459"/>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err="1"/>
              <a:t>syscall_lookup.h</a:t>
            </a:r>
            <a:endParaRPr lang="zh-CN" altLang="en-US" dirty="0"/>
          </a:p>
        </p:txBody>
      </p:sp>
      <p:pic>
        <p:nvPicPr>
          <p:cNvPr id="3" name="图片 2">
            <a:extLst>
              <a:ext uri="{FF2B5EF4-FFF2-40B4-BE49-F238E27FC236}">
                <a16:creationId xmlns:a16="http://schemas.microsoft.com/office/drawing/2014/main" id="{9E1DDD8A-97FF-D4F7-2D7B-58C04924FB6D}"/>
              </a:ext>
            </a:extLst>
          </p:cNvPr>
          <p:cNvPicPr>
            <a:picLocks noChangeAspect="1"/>
          </p:cNvPicPr>
          <p:nvPr/>
        </p:nvPicPr>
        <p:blipFill>
          <a:blip r:embed="rId3"/>
          <a:stretch>
            <a:fillRect/>
          </a:stretch>
        </p:blipFill>
        <p:spPr>
          <a:xfrm>
            <a:off x="879285" y="3347552"/>
            <a:ext cx="5014395" cy="1417443"/>
          </a:xfrm>
          <a:prstGeom prst="rect">
            <a:avLst/>
          </a:prstGeom>
        </p:spPr>
      </p:pic>
      <p:sp>
        <p:nvSpPr>
          <p:cNvPr id="9" name="文本框 8">
            <a:extLst>
              <a:ext uri="{FF2B5EF4-FFF2-40B4-BE49-F238E27FC236}">
                <a16:creationId xmlns:a16="http://schemas.microsoft.com/office/drawing/2014/main" id="{FBF8DA1C-2490-713C-C8E8-23996F5EFD4F}"/>
              </a:ext>
            </a:extLst>
          </p:cNvPr>
          <p:cNvSpPr txBox="1"/>
          <p:nvPr/>
        </p:nvSpPr>
        <p:spPr>
          <a:xfrm>
            <a:off x="1578530" y="2048058"/>
            <a:ext cx="8784205" cy="851392"/>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dirty="0" err="1"/>
              <a:t>syscall_lookup.h</a:t>
            </a:r>
            <a:r>
              <a:rPr lang="zh-CN" altLang="en-US" sz="1600" dirty="0"/>
              <a:t>文件中维护内核向用户态提供的系统调用接口；</a:t>
            </a:r>
            <a:endParaRPr lang="en-US" altLang="zh-CN" sz="1600" dirty="0"/>
          </a:p>
          <a:p>
            <a:r>
              <a:rPr lang="zh-CN" altLang="en-US" sz="1600" dirty="0"/>
              <a:t>文件中还包含虚拟文件系统</a:t>
            </a:r>
            <a:r>
              <a:rPr lang="en-US" altLang="zh-CN" sz="1600" dirty="0"/>
              <a:t>VFS</a:t>
            </a:r>
            <a:r>
              <a:rPr lang="zh-CN" altLang="en-US" sz="1600" dirty="0"/>
              <a:t>、动态加载</a:t>
            </a:r>
            <a:r>
              <a:rPr lang="en-US" altLang="zh-CN" sz="1600" dirty="0"/>
              <a:t>DYNLOAD</a:t>
            </a:r>
            <a:r>
              <a:rPr lang="zh-CN" altLang="en-US" sz="1600" dirty="0"/>
              <a:t>、</a:t>
            </a:r>
            <a:r>
              <a:rPr lang="en-US" altLang="zh-CN" sz="1600" dirty="0"/>
              <a:t>PIPE</a:t>
            </a:r>
            <a:r>
              <a:rPr lang="zh-CN" altLang="en-US" sz="1600" dirty="0"/>
              <a:t>、</a:t>
            </a:r>
            <a:r>
              <a:rPr lang="en-US" altLang="zh-CN" sz="1600" dirty="0"/>
              <a:t>SHELL</a:t>
            </a:r>
            <a:r>
              <a:rPr lang="zh-CN" altLang="en-US" sz="1600" dirty="0"/>
              <a:t>、</a:t>
            </a:r>
            <a:r>
              <a:rPr lang="en-US" altLang="zh-CN" sz="1600" dirty="0"/>
              <a:t>LWIP</a:t>
            </a:r>
            <a:r>
              <a:rPr lang="zh-CN" altLang="en-US" sz="1600" dirty="0"/>
              <a:t>、</a:t>
            </a:r>
            <a:r>
              <a:rPr lang="en-US" altLang="zh-CN" sz="1600" dirty="0"/>
              <a:t>SECURITY_CAPABILITY</a:t>
            </a:r>
            <a:r>
              <a:rPr lang="zh-CN" altLang="en-US" sz="1600" dirty="0"/>
              <a:t>等模块的系统调用接口，要引入这些系统调用，首先要定义对应的宏；</a:t>
            </a:r>
            <a:endParaRPr lang="en-US" altLang="zh-CN" sz="1600" dirty="0"/>
          </a:p>
          <a:p>
            <a:r>
              <a:rPr lang="zh-CN" altLang="en-US" sz="1600" dirty="0"/>
              <a:t>文件内容片段如下：</a:t>
            </a:r>
          </a:p>
        </p:txBody>
      </p:sp>
      <p:pic>
        <p:nvPicPr>
          <p:cNvPr id="21" name="图片 20">
            <a:extLst>
              <a:ext uri="{FF2B5EF4-FFF2-40B4-BE49-F238E27FC236}">
                <a16:creationId xmlns:a16="http://schemas.microsoft.com/office/drawing/2014/main" id="{0B0AABFD-FD71-328E-DD58-C43E9D1DAB0E}"/>
              </a:ext>
            </a:extLst>
          </p:cNvPr>
          <p:cNvPicPr>
            <a:picLocks noChangeAspect="1"/>
          </p:cNvPicPr>
          <p:nvPr/>
        </p:nvPicPr>
        <p:blipFill>
          <a:blip r:embed="rId4"/>
          <a:stretch>
            <a:fillRect/>
          </a:stretch>
        </p:blipFill>
        <p:spPr>
          <a:xfrm>
            <a:off x="5970632" y="3127899"/>
            <a:ext cx="5212532" cy="830652"/>
          </a:xfrm>
          <a:prstGeom prst="rect">
            <a:avLst/>
          </a:prstGeom>
        </p:spPr>
      </p:pic>
      <p:pic>
        <p:nvPicPr>
          <p:cNvPr id="23" name="图片 22">
            <a:extLst>
              <a:ext uri="{FF2B5EF4-FFF2-40B4-BE49-F238E27FC236}">
                <a16:creationId xmlns:a16="http://schemas.microsoft.com/office/drawing/2014/main" id="{9DBF3249-E25D-6AAC-278F-824B8C93FBA8}"/>
              </a:ext>
            </a:extLst>
          </p:cNvPr>
          <p:cNvPicPr>
            <a:picLocks noChangeAspect="1"/>
          </p:cNvPicPr>
          <p:nvPr/>
        </p:nvPicPr>
        <p:blipFill rotWithShape="1">
          <a:blip r:embed="rId5"/>
          <a:srcRect r="-2486"/>
          <a:stretch/>
        </p:blipFill>
        <p:spPr>
          <a:xfrm>
            <a:off x="5970632" y="4257828"/>
            <a:ext cx="5342083" cy="655377"/>
          </a:xfrm>
          <a:prstGeom prst="rect">
            <a:avLst/>
          </a:prstGeom>
        </p:spPr>
      </p:pic>
      <p:pic>
        <p:nvPicPr>
          <p:cNvPr id="2" name="图片 1">
            <a:extLst>
              <a:ext uri="{FF2B5EF4-FFF2-40B4-BE49-F238E27FC236}">
                <a16:creationId xmlns:a16="http://schemas.microsoft.com/office/drawing/2014/main" id="{64C26532-612E-5C2E-5BF1-732D3B58167F}"/>
              </a:ext>
            </a:extLst>
          </p:cNvPr>
          <p:cNvPicPr>
            <a:picLocks noChangeAspect="1"/>
          </p:cNvPicPr>
          <p:nvPr/>
        </p:nvPicPr>
        <p:blipFill>
          <a:blip r:embed="rId6"/>
          <a:stretch>
            <a:fillRect/>
          </a:stretch>
        </p:blipFill>
        <p:spPr>
          <a:xfrm>
            <a:off x="1584196" y="5626690"/>
            <a:ext cx="8618967" cy="480102"/>
          </a:xfrm>
          <a:prstGeom prst="rect">
            <a:avLst/>
          </a:prstGeom>
        </p:spPr>
      </p:pic>
    </p:spTree>
    <p:extLst>
      <p:ext uri="{BB962C8B-B14F-4D97-AF65-F5344CB8AC3E}">
        <p14:creationId xmlns:p14="http://schemas.microsoft.com/office/powerpoint/2010/main" val="3925636549"/>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15612" y="170421"/>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err="1"/>
              <a:t>syscall_lookup.h</a:t>
            </a:r>
            <a:endParaRPr lang="zh-CN" altLang="en-US" dirty="0"/>
          </a:p>
        </p:txBody>
      </p:sp>
      <p:pic>
        <p:nvPicPr>
          <p:cNvPr id="3" name="图片 2">
            <a:extLst>
              <a:ext uri="{FF2B5EF4-FFF2-40B4-BE49-F238E27FC236}">
                <a16:creationId xmlns:a16="http://schemas.microsoft.com/office/drawing/2014/main" id="{9E1DDD8A-97FF-D4F7-2D7B-58C04924FB6D}"/>
              </a:ext>
            </a:extLst>
          </p:cNvPr>
          <p:cNvPicPr>
            <a:picLocks noChangeAspect="1"/>
          </p:cNvPicPr>
          <p:nvPr/>
        </p:nvPicPr>
        <p:blipFill>
          <a:blip r:embed="rId3"/>
          <a:stretch>
            <a:fillRect/>
          </a:stretch>
        </p:blipFill>
        <p:spPr>
          <a:xfrm>
            <a:off x="5787483" y="877195"/>
            <a:ext cx="5014395" cy="1417443"/>
          </a:xfrm>
          <a:prstGeom prst="rect">
            <a:avLst/>
          </a:prstGeom>
        </p:spPr>
      </p:pic>
      <p:sp>
        <p:nvSpPr>
          <p:cNvPr id="10" name="文本框 9">
            <a:extLst>
              <a:ext uri="{FF2B5EF4-FFF2-40B4-BE49-F238E27FC236}">
                <a16:creationId xmlns:a16="http://schemas.microsoft.com/office/drawing/2014/main" id="{6C5746A6-2A87-5A2D-111E-75E059758884}"/>
              </a:ext>
            </a:extLst>
          </p:cNvPr>
          <p:cNvSpPr txBox="1"/>
          <p:nvPr/>
        </p:nvSpPr>
        <p:spPr>
          <a:xfrm>
            <a:off x="1164371" y="2372780"/>
            <a:ext cx="8911087" cy="603218"/>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600" dirty="0"/>
              <a:t>其中，第一个参数，系统调用编号定义在文件</a:t>
            </a:r>
            <a:r>
              <a:rPr lang="en-US" altLang="zh-CN" sz="1600" dirty="0" err="1"/>
              <a:t>unistd.h</a:t>
            </a:r>
            <a:r>
              <a:rPr lang="zh-CN" altLang="en-US" sz="1600" dirty="0"/>
              <a:t>；第二个是系统调用函数，函数原型声明在文件</a:t>
            </a:r>
            <a:r>
              <a:rPr lang="en-US" altLang="zh-CN" sz="1600" dirty="0" err="1"/>
              <a:t>los_syscall.h</a:t>
            </a:r>
            <a:r>
              <a:rPr lang="zh-CN" altLang="en-US" sz="1600" dirty="0"/>
              <a:t>，函数实现一般在</a:t>
            </a:r>
            <a:r>
              <a:rPr lang="en-US" altLang="zh-CN" sz="1600" dirty="0" err="1"/>
              <a:t>syscall</a:t>
            </a:r>
            <a:r>
              <a:rPr lang="zh-CN" altLang="en-US" sz="1600" dirty="0"/>
              <a:t>目录下的源代码文件中实现。</a:t>
            </a:r>
          </a:p>
        </p:txBody>
      </p:sp>
      <p:pic>
        <p:nvPicPr>
          <p:cNvPr id="17" name="图片 16">
            <a:extLst>
              <a:ext uri="{FF2B5EF4-FFF2-40B4-BE49-F238E27FC236}">
                <a16:creationId xmlns:a16="http://schemas.microsoft.com/office/drawing/2014/main" id="{3690F8D0-FA66-DAE1-EE15-ED3CAB246351}"/>
              </a:ext>
            </a:extLst>
          </p:cNvPr>
          <p:cNvPicPr>
            <a:picLocks noChangeAspect="1"/>
          </p:cNvPicPr>
          <p:nvPr/>
        </p:nvPicPr>
        <p:blipFill>
          <a:blip r:embed="rId4"/>
          <a:stretch>
            <a:fillRect/>
          </a:stretch>
        </p:blipFill>
        <p:spPr>
          <a:xfrm>
            <a:off x="812150" y="3255306"/>
            <a:ext cx="5020020" cy="906699"/>
          </a:xfrm>
          <a:prstGeom prst="rect">
            <a:avLst/>
          </a:prstGeom>
        </p:spPr>
      </p:pic>
      <p:pic>
        <p:nvPicPr>
          <p:cNvPr id="19" name="图片 18">
            <a:extLst>
              <a:ext uri="{FF2B5EF4-FFF2-40B4-BE49-F238E27FC236}">
                <a16:creationId xmlns:a16="http://schemas.microsoft.com/office/drawing/2014/main" id="{92670507-C866-1AD3-016A-20A563E726B9}"/>
              </a:ext>
            </a:extLst>
          </p:cNvPr>
          <p:cNvPicPr>
            <a:picLocks noChangeAspect="1"/>
          </p:cNvPicPr>
          <p:nvPr/>
        </p:nvPicPr>
        <p:blipFill rotWithShape="1">
          <a:blip r:embed="rId5"/>
          <a:srcRect r="14183"/>
          <a:stretch/>
        </p:blipFill>
        <p:spPr>
          <a:xfrm>
            <a:off x="676160" y="4585517"/>
            <a:ext cx="5537764" cy="1009605"/>
          </a:xfrm>
          <a:prstGeom prst="rect">
            <a:avLst/>
          </a:prstGeom>
        </p:spPr>
      </p:pic>
      <p:sp>
        <p:nvSpPr>
          <p:cNvPr id="6" name="文本框 5">
            <a:extLst>
              <a:ext uri="{FF2B5EF4-FFF2-40B4-BE49-F238E27FC236}">
                <a16:creationId xmlns:a16="http://schemas.microsoft.com/office/drawing/2014/main" id="{1EE9795A-3E6E-9A7C-77D6-09E1CFD0D3D4}"/>
              </a:ext>
            </a:extLst>
          </p:cNvPr>
          <p:cNvSpPr txBox="1"/>
          <p:nvPr/>
        </p:nvSpPr>
        <p:spPr>
          <a:xfrm>
            <a:off x="1725882" y="4260055"/>
            <a:ext cx="2230557" cy="307777"/>
          </a:xfrm>
          <a:prstGeom prst="rect">
            <a:avLst/>
          </a:prstGeom>
          <a:noFill/>
        </p:spPr>
        <p:txBody>
          <a:bodyPr wrap="square" rtlCol="0">
            <a:spAutoFit/>
          </a:bodyPr>
          <a:lstStyle/>
          <a:p>
            <a:r>
              <a:rPr lang="en-US" altLang="zh-CN" sz="1400" dirty="0" err="1">
                <a:latin typeface="仓耳明楷 W03" panose="02010600030101010101" charset="-122"/>
                <a:ea typeface="仓耳明楷 W03" panose="02010600030101010101" charset="-122"/>
              </a:rPr>
              <a:t>unistd.h</a:t>
            </a:r>
            <a:r>
              <a:rPr lang="en-US" altLang="zh-CN" sz="1400" dirty="0">
                <a:latin typeface="仓耳明楷 W03" panose="02010600030101010101" charset="-122"/>
                <a:ea typeface="仓耳明楷 W03" panose="02010600030101010101" charset="-122"/>
              </a:rPr>
              <a:t> </a:t>
            </a:r>
            <a:r>
              <a:rPr lang="zh-CN" altLang="en-US" sz="1400" dirty="0">
                <a:latin typeface="仓耳明楷 W03" panose="02010600030101010101" charset="-122"/>
                <a:ea typeface="仓耳明楷 W03" panose="02010600030101010101" charset="-122"/>
              </a:rPr>
              <a:t>片段</a:t>
            </a:r>
          </a:p>
        </p:txBody>
      </p:sp>
      <p:sp>
        <p:nvSpPr>
          <p:cNvPr id="12" name="文本框 11">
            <a:extLst>
              <a:ext uri="{FF2B5EF4-FFF2-40B4-BE49-F238E27FC236}">
                <a16:creationId xmlns:a16="http://schemas.microsoft.com/office/drawing/2014/main" id="{8F18F5C9-8FB2-E27C-4932-ABFCA4923597}"/>
              </a:ext>
            </a:extLst>
          </p:cNvPr>
          <p:cNvSpPr txBox="1"/>
          <p:nvPr/>
        </p:nvSpPr>
        <p:spPr>
          <a:xfrm>
            <a:off x="1674138" y="5815977"/>
            <a:ext cx="2230557" cy="307777"/>
          </a:xfrm>
          <a:prstGeom prst="rect">
            <a:avLst/>
          </a:prstGeom>
          <a:noFill/>
        </p:spPr>
        <p:txBody>
          <a:bodyPr wrap="square" rtlCol="0">
            <a:spAutoFit/>
          </a:bodyPr>
          <a:lstStyle/>
          <a:p>
            <a:r>
              <a:rPr lang="en-US" altLang="zh-CN" sz="1400" dirty="0" err="1">
                <a:latin typeface="仓耳明楷 W03" panose="02010600030101010101" charset="-122"/>
                <a:ea typeface="仓耳明楷 W03" panose="02010600030101010101" charset="-122"/>
              </a:rPr>
              <a:t>los_syscall.h</a:t>
            </a:r>
            <a:r>
              <a:rPr lang="en-US" altLang="zh-CN" sz="1400" dirty="0">
                <a:latin typeface="仓耳明楷 W03" panose="02010600030101010101" charset="-122"/>
                <a:ea typeface="仓耳明楷 W03" panose="02010600030101010101" charset="-122"/>
              </a:rPr>
              <a:t> </a:t>
            </a:r>
            <a:r>
              <a:rPr lang="zh-CN" altLang="en-US" sz="1400" dirty="0">
                <a:latin typeface="仓耳明楷 W03" panose="02010600030101010101" charset="-122"/>
                <a:ea typeface="仓耳明楷 W03" panose="02010600030101010101" charset="-122"/>
              </a:rPr>
              <a:t>片段</a:t>
            </a:r>
          </a:p>
        </p:txBody>
      </p:sp>
      <p:sp>
        <p:nvSpPr>
          <p:cNvPr id="14" name="文本框 13">
            <a:extLst>
              <a:ext uri="{FF2B5EF4-FFF2-40B4-BE49-F238E27FC236}">
                <a16:creationId xmlns:a16="http://schemas.microsoft.com/office/drawing/2014/main" id="{42D38CB4-510E-BEAA-DF63-048C0C4AB419}"/>
              </a:ext>
            </a:extLst>
          </p:cNvPr>
          <p:cNvSpPr txBox="1"/>
          <p:nvPr/>
        </p:nvSpPr>
        <p:spPr>
          <a:xfrm>
            <a:off x="7371515" y="6110565"/>
            <a:ext cx="2230557" cy="307777"/>
          </a:xfrm>
          <a:prstGeom prst="rect">
            <a:avLst/>
          </a:prstGeom>
          <a:noFill/>
        </p:spPr>
        <p:txBody>
          <a:bodyPr wrap="square" rtlCol="0">
            <a:spAutoFit/>
          </a:bodyPr>
          <a:lstStyle/>
          <a:p>
            <a:r>
              <a:rPr lang="en-US" altLang="zh-CN" sz="1400" dirty="0" err="1">
                <a:latin typeface="仓耳明楷 W03" panose="02010600030101010101" charset="-122"/>
                <a:ea typeface="仓耳明楷 W03" panose="02010600030101010101" charset="-122"/>
              </a:rPr>
              <a:t>syscall</a:t>
            </a:r>
            <a:r>
              <a:rPr lang="en-US" altLang="zh-CN" sz="1400" dirty="0">
                <a:latin typeface="仓耳明楷 W03" panose="02010600030101010101" charset="-122"/>
                <a:ea typeface="仓耳明楷 W03" panose="02010600030101010101" charset="-122"/>
              </a:rPr>
              <a:t>/</a:t>
            </a:r>
            <a:r>
              <a:rPr lang="en-US" altLang="zh-CN" sz="1400" dirty="0" err="1">
                <a:latin typeface="仓耳明楷 W03" panose="02010600030101010101" charset="-122"/>
                <a:ea typeface="仓耳明楷 W03" panose="02010600030101010101" charset="-122"/>
              </a:rPr>
              <a:t>fs_syscall.c</a:t>
            </a:r>
            <a:r>
              <a:rPr lang="en-US" altLang="zh-CN" sz="1400" dirty="0">
                <a:latin typeface="仓耳明楷 W03" panose="02010600030101010101" charset="-122"/>
                <a:ea typeface="仓耳明楷 W03" panose="02010600030101010101" charset="-122"/>
              </a:rPr>
              <a:t>  </a:t>
            </a:r>
            <a:r>
              <a:rPr lang="zh-CN" altLang="en-US" sz="1400" dirty="0">
                <a:latin typeface="仓耳明楷 W03" panose="02010600030101010101" charset="-122"/>
                <a:ea typeface="仓耳明楷 W03" panose="02010600030101010101" charset="-122"/>
              </a:rPr>
              <a:t>片段</a:t>
            </a:r>
          </a:p>
        </p:txBody>
      </p:sp>
      <p:pic>
        <p:nvPicPr>
          <p:cNvPr id="20" name="图片 19">
            <a:extLst>
              <a:ext uri="{FF2B5EF4-FFF2-40B4-BE49-F238E27FC236}">
                <a16:creationId xmlns:a16="http://schemas.microsoft.com/office/drawing/2014/main" id="{F32573D9-1DE5-D08A-242E-BC33B15F8C7F}"/>
              </a:ext>
            </a:extLst>
          </p:cNvPr>
          <p:cNvPicPr>
            <a:picLocks noChangeAspect="1"/>
          </p:cNvPicPr>
          <p:nvPr/>
        </p:nvPicPr>
        <p:blipFill>
          <a:blip r:embed="rId6"/>
          <a:stretch>
            <a:fillRect/>
          </a:stretch>
        </p:blipFill>
        <p:spPr>
          <a:xfrm>
            <a:off x="6760666" y="2837181"/>
            <a:ext cx="3873542" cy="3256703"/>
          </a:xfrm>
          <a:prstGeom prst="rect">
            <a:avLst/>
          </a:prstGeom>
        </p:spPr>
      </p:pic>
      <p:sp>
        <p:nvSpPr>
          <p:cNvPr id="2" name="矩形 1">
            <a:extLst>
              <a:ext uri="{FF2B5EF4-FFF2-40B4-BE49-F238E27FC236}">
                <a16:creationId xmlns:a16="http://schemas.microsoft.com/office/drawing/2014/main" id="{0328FA73-FECC-020D-00BF-F9F058469B61}"/>
              </a:ext>
            </a:extLst>
          </p:cNvPr>
          <p:cNvSpPr/>
          <p:nvPr/>
        </p:nvSpPr>
        <p:spPr>
          <a:xfrm>
            <a:off x="5832170" y="1123604"/>
            <a:ext cx="4881838" cy="2240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400568D-40C3-5D5C-5BBF-667417177E09}"/>
              </a:ext>
            </a:extLst>
          </p:cNvPr>
          <p:cNvSpPr/>
          <p:nvPr/>
        </p:nvSpPr>
        <p:spPr>
          <a:xfrm>
            <a:off x="946417" y="3510552"/>
            <a:ext cx="4539983" cy="1829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4075AC82-3675-32A7-AA13-1421F77854FC}"/>
              </a:ext>
            </a:extLst>
          </p:cNvPr>
          <p:cNvSpPr/>
          <p:nvPr/>
        </p:nvSpPr>
        <p:spPr>
          <a:xfrm>
            <a:off x="676160" y="4788687"/>
            <a:ext cx="5272356" cy="2026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861DE1B-E599-C923-8A1D-B1B37E69B9AF}"/>
              </a:ext>
            </a:extLst>
          </p:cNvPr>
          <p:cNvSpPr txBox="1"/>
          <p:nvPr/>
        </p:nvSpPr>
        <p:spPr>
          <a:xfrm>
            <a:off x="8138687" y="3226952"/>
            <a:ext cx="3873542" cy="338554"/>
          </a:xfrm>
          <a:prstGeom prst="rect">
            <a:avLst/>
          </a:prstGeom>
          <a:noFill/>
        </p:spPr>
        <p:txBody>
          <a:bodyPr wrap="square" rtlCol="0">
            <a:spAutoFit/>
          </a:bodyPr>
          <a:lstStyle/>
          <a:p>
            <a:r>
              <a:rPr lang="zh-CN" altLang="en-US" sz="1600" dirty="0">
                <a:solidFill>
                  <a:schemeClr val="accent1"/>
                </a:solidFill>
                <a:latin typeface="仓耳明楷 W03" panose="02010600030101010101" charset="-122"/>
                <a:ea typeface="仓耳明楷 W03" panose="02010600030101010101" charset="-122"/>
              </a:rPr>
              <a:t>返回类型为</a:t>
            </a:r>
            <a:r>
              <a:rPr lang="en-US" altLang="zh-CN" sz="1600" dirty="0" err="1">
                <a:solidFill>
                  <a:schemeClr val="accent1"/>
                </a:solidFill>
                <a:latin typeface="仓耳明楷 W03" panose="02010600030101010101" charset="-122"/>
                <a:ea typeface="仓耳明楷 W03" panose="02010600030101010101" charset="-122"/>
              </a:rPr>
              <a:t>ssize_t</a:t>
            </a:r>
            <a:r>
              <a:rPr lang="en-US" altLang="zh-CN" sz="1600" dirty="0">
                <a:solidFill>
                  <a:schemeClr val="accent1"/>
                </a:solidFill>
                <a:latin typeface="仓耳明楷 W03" panose="02010600030101010101" charset="-122"/>
                <a:ea typeface="仓耳明楷 W03" panose="02010600030101010101" charset="-122"/>
              </a:rPr>
              <a:t>,</a:t>
            </a:r>
            <a:r>
              <a:rPr lang="zh-CN" altLang="en-US" sz="1600" dirty="0">
                <a:solidFill>
                  <a:schemeClr val="accent1"/>
                </a:solidFill>
                <a:latin typeface="仓耳明楷 W03" panose="02010600030101010101" charset="-122"/>
                <a:ea typeface="仓耳明楷 W03" panose="02010600030101010101" charset="-122"/>
              </a:rPr>
              <a:t>函数参数数量为</a:t>
            </a:r>
            <a:r>
              <a:rPr lang="en-US" altLang="zh-CN" sz="1600" dirty="0">
                <a:solidFill>
                  <a:schemeClr val="accent1"/>
                </a:solidFill>
                <a:latin typeface="仓耳明楷 W03" panose="02010600030101010101" charset="-122"/>
                <a:ea typeface="仓耳明楷 W03" panose="02010600030101010101" charset="-122"/>
              </a:rPr>
              <a:t>3</a:t>
            </a:r>
            <a:endParaRPr lang="zh-CN" altLang="en-US" sz="1600" dirty="0">
              <a:solidFill>
                <a:schemeClr val="accent1"/>
              </a:solidFill>
              <a:latin typeface="仓耳明楷 W03" panose="02010600030101010101" charset="-122"/>
              <a:ea typeface="仓耳明楷 W03" panose="02010600030101010101" charset="-122"/>
            </a:endParaRPr>
          </a:p>
        </p:txBody>
      </p:sp>
    </p:spTree>
    <p:extLst>
      <p:ext uri="{BB962C8B-B14F-4D97-AF65-F5344CB8AC3E}">
        <p14:creationId xmlns:p14="http://schemas.microsoft.com/office/powerpoint/2010/main" val="2460725354"/>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15012" y="130295"/>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a:t>los_system.c</a:t>
            </a:r>
            <a:endParaRPr lang="zh-CN" altLang="en-US" dirty="0"/>
          </a:p>
        </p:txBody>
      </p:sp>
      <p:pic>
        <p:nvPicPr>
          <p:cNvPr id="4" name="图片 3">
            <a:extLst>
              <a:ext uri="{FF2B5EF4-FFF2-40B4-BE49-F238E27FC236}">
                <a16:creationId xmlns:a16="http://schemas.microsoft.com/office/drawing/2014/main" id="{7DC79A55-DF15-3F52-6A71-47C4A67A745C}"/>
              </a:ext>
            </a:extLst>
          </p:cNvPr>
          <p:cNvPicPr>
            <a:picLocks noChangeAspect="1"/>
          </p:cNvPicPr>
          <p:nvPr/>
        </p:nvPicPr>
        <p:blipFill rotWithShape="1">
          <a:blip r:embed="rId2"/>
          <a:srcRect t="84018" r="-2287" b="-503"/>
          <a:stretch/>
        </p:blipFill>
        <p:spPr>
          <a:xfrm>
            <a:off x="1672674" y="3231223"/>
            <a:ext cx="8948607" cy="415820"/>
          </a:xfrm>
          <a:prstGeom prst="rect">
            <a:avLst/>
          </a:prstGeom>
        </p:spPr>
      </p:pic>
      <p:sp>
        <p:nvSpPr>
          <p:cNvPr id="12" name="文本框 11">
            <a:extLst>
              <a:ext uri="{FF2B5EF4-FFF2-40B4-BE49-F238E27FC236}">
                <a16:creationId xmlns:a16="http://schemas.microsoft.com/office/drawing/2014/main" id="{0671446A-212D-D5A1-D1B1-282E43A76B28}"/>
              </a:ext>
            </a:extLst>
          </p:cNvPr>
          <p:cNvSpPr txBox="1"/>
          <p:nvPr/>
        </p:nvSpPr>
        <p:spPr>
          <a:xfrm>
            <a:off x="1319480" y="1832010"/>
            <a:ext cx="9250821" cy="807089"/>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dirty="0"/>
              <a:t>LOS_MODULE_INIT</a:t>
            </a:r>
            <a:r>
              <a:rPr lang="zh-CN" altLang="en-US" sz="1600" dirty="0"/>
              <a:t>函数用于将系统调用模块注册到启动框架中。该函数层层调用，将加入初始化函数加入到内核映像的</a:t>
            </a:r>
            <a:r>
              <a:rPr lang="en-US" altLang="zh-CN" sz="1600" dirty="0"/>
              <a:t>“.</a:t>
            </a:r>
            <a:r>
              <a:rPr lang="en-US" altLang="zh-CN" sz="1600" dirty="0" err="1"/>
              <a:t>rodata.init</a:t>
            </a:r>
            <a:r>
              <a:rPr lang="en-US" altLang="zh-CN" sz="1600" dirty="0"/>
              <a:t>”</a:t>
            </a:r>
            <a:r>
              <a:rPr lang="zh-CN" altLang="en-US" sz="1600" dirty="0"/>
              <a:t>区，内核的加载的时候，会搜索</a:t>
            </a:r>
            <a:r>
              <a:rPr lang="en-US" altLang="zh-CN" sz="1600" dirty="0"/>
              <a:t>“.</a:t>
            </a:r>
            <a:r>
              <a:rPr lang="en-US" altLang="zh-CN" sz="1600" dirty="0" err="1"/>
              <a:t>rodata.init</a:t>
            </a:r>
            <a:r>
              <a:rPr lang="en-US" altLang="zh-CN" sz="1600" dirty="0"/>
              <a:t>”</a:t>
            </a:r>
            <a:r>
              <a:rPr lang="zh-CN" altLang="en-US" sz="1600" dirty="0"/>
              <a:t>中的所有条目，并按优先级加载它们。</a:t>
            </a:r>
            <a:r>
              <a:rPr lang="en-US" altLang="zh-CN" sz="1600" dirty="0"/>
              <a:t>LOS_INIT_LEVEL_KMODE_EXTENED</a:t>
            </a:r>
            <a:r>
              <a:rPr lang="zh-CN" altLang="en-US" sz="1600" dirty="0"/>
              <a:t>代表该模块的优先级为</a:t>
            </a:r>
            <a:r>
              <a:rPr lang="en-US" altLang="zh-CN" sz="1600" dirty="0"/>
              <a:t>8</a:t>
            </a:r>
            <a:r>
              <a:rPr lang="zh-CN" altLang="en-US" sz="1600" dirty="0"/>
              <a:t>，模块优先级值越小，越先加载。</a:t>
            </a:r>
          </a:p>
        </p:txBody>
      </p:sp>
      <p:pic>
        <p:nvPicPr>
          <p:cNvPr id="8" name="图片 7">
            <a:extLst>
              <a:ext uri="{FF2B5EF4-FFF2-40B4-BE49-F238E27FC236}">
                <a16:creationId xmlns:a16="http://schemas.microsoft.com/office/drawing/2014/main" id="{AE33ABD6-07D4-28A8-7681-678C7B452650}"/>
              </a:ext>
            </a:extLst>
          </p:cNvPr>
          <p:cNvPicPr>
            <a:picLocks noChangeAspect="1"/>
          </p:cNvPicPr>
          <p:nvPr/>
        </p:nvPicPr>
        <p:blipFill>
          <a:blip r:embed="rId3"/>
          <a:stretch>
            <a:fillRect/>
          </a:stretch>
        </p:blipFill>
        <p:spPr>
          <a:xfrm>
            <a:off x="1319480" y="3991356"/>
            <a:ext cx="9116953" cy="304196"/>
          </a:xfrm>
          <a:prstGeom prst="rect">
            <a:avLst/>
          </a:prstGeom>
        </p:spPr>
      </p:pic>
      <p:pic>
        <p:nvPicPr>
          <p:cNvPr id="10" name="图片 9">
            <a:extLst>
              <a:ext uri="{FF2B5EF4-FFF2-40B4-BE49-F238E27FC236}">
                <a16:creationId xmlns:a16="http://schemas.microsoft.com/office/drawing/2014/main" id="{23065580-43CB-7168-F0E2-4CD988C6FD91}"/>
              </a:ext>
            </a:extLst>
          </p:cNvPr>
          <p:cNvPicPr>
            <a:picLocks noChangeAspect="1"/>
          </p:cNvPicPr>
          <p:nvPr/>
        </p:nvPicPr>
        <p:blipFill rotWithShape="1">
          <a:blip r:embed="rId4"/>
          <a:srcRect t="2952" r="9129"/>
          <a:stretch/>
        </p:blipFill>
        <p:spPr>
          <a:xfrm>
            <a:off x="2686623" y="4747225"/>
            <a:ext cx="6211420" cy="1518651"/>
          </a:xfrm>
          <a:prstGeom prst="rect">
            <a:avLst/>
          </a:prstGeom>
        </p:spPr>
      </p:pic>
      <p:pic>
        <p:nvPicPr>
          <p:cNvPr id="16" name="图片 15">
            <a:extLst>
              <a:ext uri="{FF2B5EF4-FFF2-40B4-BE49-F238E27FC236}">
                <a16:creationId xmlns:a16="http://schemas.microsoft.com/office/drawing/2014/main" id="{3E158BAE-33BE-B4FC-5BFD-FE24241E5774}"/>
              </a:ext>
            </a:extLst>
          </p:cNvPr>
          <p:cNvPicPr>
            <a:picLocks noChangeAspect="1"/>
          </p:cNvPicPr>
          <p:nvPr/>
        </p:nvPicPr>
        <p:blipFill>
          <a:blip r:embed="rId5"/>
          <a:stretch>
            <a:fillRect/>
          </a:stretch>
        </p:blipFill>
        <p:spPr>
          <a:xfrm>
            <a:off x="1621695" y="2871392"/>
            <a:ext cx="8763759" cy="213378"/>
          </a:xfrm>
          <a:prstGeom prst="rect">
            <a:avLst/>
          </a:prstGeom>
        </p:spPr>
      </p:pic>
      <p:cxnSp>
        <p:nvCxnSpPr>
          <p:cNvPr id="18" name="直接箭头连接符 17">
            <a:extLst>
              <a:ext uri="{FF2B5EF4-FFF2-40B4-BE49-F238E27FC236}">
                <a16:creationId xmlns:a16="http://schemas.microsoft.com/office/drawing/2014/main" id="{110AC35B-967D-665F-9E49-0EE12A1C4338}"/>
              </a:ext>
            </a:extLst>
          </p:cNvPr>
          <p:cNvCxnSpPr/>
          <p:nvPr/>
        </p:nvCxnSpPr>
        <p:spPr>
          <a:xfrm>
            <a:off x="2952750" y="3567447"/>
            <a:ext cx="285750" cy="42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D93E8E2D-E151-BC2E-EB81-7F82BC51B8C7}"/>
              </a:ext>
            </a:extLst>
          </p:cNvPr>
          <p:cNvCxnSpPr>
            <a:endCxn id="10" idx="0"/>
          </p:cNvCxnSpPr>
          <p:nvPr/>
        </p:nvCxnSpPr>
        <p:spPr>
          <a:xfrm flipH="1">
            <a:off x="5792333" y="4295552"/>
            <a:ext cx="1532392" cy="4516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8A0CC792-BE4F-07BA-4B7A-514055001E1E}"/>
              </a:ext>
            </a:extLst>
          </p:cNvPr>
          <p:cNvCxnSpPr/>
          <p:nvPr/>
        </p:nvCxnSpPr>
        <p:spPr>
          <a:xfrm flipH="1" flipV="1">
            <a:off x="4552950" y="3045376"/>
            <a:ext cx="1085850" cy="3538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33650668"/>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02129" y="139682"/>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err="1"/>
              <a:t>los_hw_pri.h</a:t>
            </a:r>
            <a:endParaRPr lang="zh-CN" altLang="en-US" dirty="0"/>
          </a:p>
        </p:txBody>
      </p:sp>
      <p:sp>
        <p:nvSpPr>
          <p:cNvPr id="8" name="文本框 7">
            <a:extLst>
              <a:ext uri="{FF2B5EF4-FFF2-40B4-BE49-F238E27FC236}">
                <a16:creationId xmlns:a16="http://schemas.microsoft.com/office/drawing/2014/main" id="{F57D28EB-A1F8-97E2-D90F-A1A6897F6B09}"/>
              </a:ext>
            </a:extLst>
          </p:cNvPr>
          <p:cNvSpPr txBox="1"/>
          <p:nvPr/>
        </p:nvSpPr>
        <p:spPr>
          <a:xfrm>
            <a:off x="1150312" y="2277193"/>
            <a:ext cx="4344713" cy="2800767"/>
          </a:xfrm>
          <a:prstGeom prst="rect">
            <a:avLst/>
          </a:prstGeom>
          <a:noFill/>
        </p:spPr>
        <p:txBody>
          <a:bodyPr wrap="square" rtlCol="0">
            <a:spAutoFit/>
          </a:bodyPr>
          <a:lstStyle/>
          <a:p>
            <a:r>
              <a:rPr lang="zh-CN" altLang="en-US" sz="1600" dirty="0">
                <a:latin typeface="仓耳明楷 W03" panose="02010600030101010101" charset="-122"/>
                <a:ea typeface="仓耳明楷 W03" panose="02010600030101010101" charset="-122"/>
              </a:rPr>
              <a:t>不管是内核态的任务还是用户态的任务，于切换而言是统一处理，一视同仁的，并且在用户态和内核态进行切换的时候需要换栈。</a:t>
            </a:r>
            <a:endParaRPr lang="en-US" altLang="zh-CN" sz="1600" dirty="0">
              <a:latin typeface="仓耳明楷 W03" panose="02010600030101010101" charset="-122"/>
              <a:ea typeface="仓耳明楷 W03" panose="02010600030101010101" charset="-122"/>
            </a:endParaRPr>
          </a:p>
          <a:p>
            <a:endParaRPr lang="en-US" altLang="zh-CN" sz="1600" dirty="0">
              <a:latin typeface="仓耳明楷 W03" panose="02010600030101010101" charset="-122"/>
              <a:ea typeface="仓耳明楷 W03" panose="02010600030101010101" charset="-122"/>
            </a:endParaRPr>
          </a:p>
          <a:p>
            <a:r>
              <a:rPr lang="zh-CN" altLang="en-US" sz="1600" dirty="0">
                <a:latin typeface="仓耳明楷 W03" panose="02010600030101010101" charset="-122"/>
                <a:ea typeface="仓耳明楷 W03" panose="02010600030101010101" charset="-122"/>
              </a:rPr>
              <a:t>但是寄存器有限，如果需要频繁的复用，这就需要将当前寄存器值先保存到栈中，以便别人用完了轮到自己再用时恢复寄存器当时的值，确保老任务还能继续跑下去。 </a:t>
            </a:r>
            <a:endParaRPr lang="en-US" altLang="zh-CN" sz="1600" dirty="0">
              <a:latin typeface="仓耳明楷 W03" panose="02010600030101010101" charset="-122"/>
              <a:ea typeface="仓耳明楷 W03" panose="02010600030101010101" charset="-122"/>
            </a:endParaRPr>
          </a:p>
          <a:p>
            <a:endParaRPr lang="en-US" altLang="zh-CN" sz="1600" dirty="0">
              <a:latin typeface="仓耳明楷 W03" panose="02010600030101010101" charset="-122"/>
              <a:ea typeface="仓耳明楷 W03" panose="02010600030101010101" charset="-122"/>
            </a:endParaRPr>
          </a:p>
          <a:p>
            <a:r>
              <a:rPr lang="zh-CN" altLang="en-US" sz="1600" dirty="0">
                <a:latin typeface="仓耳明楷 W03" panose="02010600030101010101" charset="-122"/>
                <a:ea typeface="仓耳明楷 W03" panose="02010600030101010101" charset="-122"/>
              </a:rPr>
              <a:t>而保存寄存器顺序的结构体叫</a:t>
            </a:r>
            <a:r>
              <a:rPr lang="en-US" altLang="zh-CN" sz="1600" dirty="0">
                <a:latin typeface="仓耳明楷 W03" panose="02010600030101010101" charset="-122"/>
                <a:ea typeface="仓耳明楷 W03" panose="02010600030101010101" charset="-122"/>
              </a:rPr>
              <a:t>:</a:t>
            </a:r>
          </a:p>
          <a:p>
            <a:r>
              <a:rPr lang="zh-CN" altLang="en-US" sz="1600" dirty="0">
                <a:latin typeface="仓耳明楷 W03" panose="02010600030101010101" charset="-122"/>
                <a:ea typeface="仓耳明楷 W03" panose="02010600030101010101" charset="-122"/>
              </a:rPr>
              <a:t>任务上下文</a:t>
            </a:r>
            <a:r>
              <a:rPr lang="en-US" altLang="zh-CN" sz="1600" dirty="0">
                <a:latin typeface="仓耳明楷 W03" panose="02010600030101010101" charset="-122"/>
                <a:ea typeface="仓耳明楷 W03" panose="02010600030101010101" charset="-122"/>
              </a:rPr>
              <a:t>(</a:t>
            </a:r>
            <a:r>
              <a:rPr lang="en-US" altLang="zh-CN" sz="1600" dirty="0" err="1">
                <a:latin typeface="仓耳明楷 W03" panose="02010600030101010101" charset="-122"/>
                <a:ea typeface="仓耳明楷 W03" panose="02010600030101010101" charset="-122"/>
              </a:rPr>
              <a:t>TaskContext</a:t>
            </a:r>
            <a:r>
              <a:rPr lang="en-US" altLang="zh-CN" sz="1600" dirty="0">
                <a:latin typeface="仓耳明楷 W03" panose="02010600030101010101" charset="-122"/>
                <a:ea typeface="仓耳明楷 W03" panose="02010600030101010101" charset="-122"/>
              </a:rPr>
              <a:t>)</a:t>
            </a:r>
            <a:r>
              <a:rPr lang="zh-CN" altLang="en-US" sz="1600" dirty="0">
                <a:latin typeface="仓耳明楷 W03" panose="02010600030101010101" charset="-122"/>
                <a:ea typeface="仓耳明楷 W03" panose="02010600030101010101" charset="-122"/>
              </a:rPr>
              <a:t>。</a:t>
            </a:r>
            <a:endParaRPr lang="en-US" altLang="zh-CN" sz="1600" dirty="0">
              <a:latin typeface="仓耳明楷 W03" panose="02010600030101010101" charset="-122"/>
              <a:ea typeface="仓耳明楷 W03" panose="02010600030101010101" charset="-122"/>
            </a:endParaRPr>
          </a:p>
        </p:txBody>
      </p:sp>
      <p:pic>
        <p:nvPicPr>
          <p:cNvPr id="10" name="图片 9">
            <a:extLst>
              <a:ext uri="{FF2B5EF4-FFF2-40B4-BE49-F238E27FC236}">
                <a16:creationId xmlns:a16="http://schemas.microsoft.com/office/drawing/2014/main" id="{0889129E-55EB-DD8F-B15D-D6E47749B57D}"/>
              </a:ext>
            </a:extLst>
          </p:cNvPr>
          <p:cNvPicPr>
            <a:picLocks noChangeAspect="1"/>
          </p:cNvPicPr>
          <p:nvPr/>
        </p:nvPicPr>
        <p:blipFill>
          <a:blip r:embed="rId2"/>
          <a:stretch>
            <a:fillRect/>
          </a:stretch>
        </p:blipFill>
        <p:spPr>
          <a:xfrm>
            <a:off x="5896812" y="3791623"/>
            <a:ext cx="2476715" cy="3025402"/>
          </a:xfrm>
          <a:prstGeom prst="rect">
            <a:avLst/>
          </a:prstGeom>
        </p:spPr>
      </p:pic>
      <p:pic>
        <p:nvPicPr>
          <p:cNvPr id="3" name="图片 2">
            <a:extLst>
              <a:ext uri="{FF2B5EF4-FFF2-40B4-BE49-F238E27FC236}">
                <a16:creationId xmlns:a16="http://schemas.microsoft.com/office/drawing/2014/main" id="{B0E368C6-3548-B46C-F492-B043B636A4E7}"/>
              </a:ext>
            </a:extLst>
          </p:cNvPr>
          <p:cNvPicPr>
            <a:picLocks noChangeAspect="1"/>
          </p:cNvPicPr>
          <p:nvPr/>
        </p:nvPicPr>
        <p:blipFill rotWithShape="1">
          <a:blip r:embed="rId3"/>
          <a:srcRect b="5699"/>
          <a:stretch/>
        </p:blipFill>
        <p:spPr>
          <a:xfrm>
            <a:off x="5896812" y="932209"/>
            <a:ext cx="4846740" cy="3046988"/>
          </a:xfrm>
          <a:prstGeom prst="rect">
            <a:avLst/>
          </a:prstGeom>
        </p:spPr>
      </p:pic>
      <p:pic>
        <p:nvPicPr>
          <p:cNvPr id="4" name="图片 3">
            <a:extLst>
              <a:ext uri="{FF2B5EF4-FFF2-40B4-BE49-F238E27FC236}">
                <a16:creationId xmlns:a16="http://schemas.microsoft.com/office/drawing/2014/main" id="{9DA79F05-641B-B386-6D51-EAD4F1A235A2}"/>
              </a:ext>
            </a:extLst>
          </p:cNvPr>
          <p:cNvPicPr>
            <a:picLocks noChangeAspect="1"/>
          </p:cNvPicPr>
          <p:nvPr/>
        </p:nvPicPr>
        <p:blipFill>
          <a:blip r:embed="rId4"/>
          <a:stretch>
            <a:fillRect/>
          </a:stretch>
        </p:blipFill>
        <p:spPr>
          <a:xfrm>
            <a:off x="8876490" y="2776339"/>
            <a:ext cx="1867062" cy="3345470"/>
          </a:xfrm>
          <a:prstGeom prst="rect">
            <a:avLst/>
          </a:prstGeom>
        </p:spPr>
      </p:pic>
    </p:spTree>
    <p:extLst>
      <p:ext uri="{BB962C8B-B14F-4D97-AF65-F5344CB8AC3E}">
        <p14:creationId xmlns:p14="http://schemas.microsoft.com/office/powerpoint/2010/main" val="2605226295"/>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5443294" y="1770492"/>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28" name="TextBox 11"/>
          <p:cNvSpPr txBox="1"/>
          <p:nvPr/>
        </p:nvSpPr>
        <p:spPr>
          <a:xfrm>
            <a:off x="5468478" y="1854890"/>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a:solidFill>
                  <a:srgbClr val="FFFFFF"/>
                </a:solidFill>
                <a:latin typeface="Arial Black"/>
              </a:rPr>
              <a:t>01</a:t>
            </a:r>
            <a:endParaRPr lang="zh-CN" altLang="en-US" sz="2667">
              <a:solidFill>
                <a:srgbClr val="FFFFFF"/>
              </a:solidFill>
              <a:latin typeface="Arial Black"/>
            </a:endParaRPr>
          </a:p>
        </p:txBody>
      </p:sp>
      <p:sp>
        <p:nvSpPr>
          <p:cNvPr id="30" name="Rectangle 18"/>
          <p:cNvSpPr/>
          <p:nvPr/>
        </p:nvSpPr>
        <p:spPr>
          <a:xfrm>
            <a:off x="6697605" y="1770492"/>
            <a:ext cx="4975051"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31" name="TextBox 19"/>
          <p:cNvSpPr txBox="1"/>
          <p:nvPr/>
        </p:nvSpPr>
        <p:spPr>
          <a:xfrm>
            <a:off x="6781267" y="1854889"/>
            <a:ext cx="5138408"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系统调用</a:t>
            </a:r>
            <a:endParaRPr lang="zh-CN" altLang="en-US" sz="2400" b="1" dirty="0">
              <a:solidFill>
                <a:srgbClr val="FFFFFF"/>
              </a:solidFill>
              <a:latin typeface="微软雅黑"/>
              <a:ea typeface="微软雅黑"/>
            </a:endParaRPr>
          </a:p>
        </p:txBody>
      </p:sp>
      <p:sp>
        <p:nvSpPr>
          <p:cNvPr id="32" name="Rectangle 24"/>
          <p:cNvSpPr/>
          <p:nvPr/>
        </p:nvSpPr>
        <p:spPr>
          <a:xfrm>
            <a:off x="5449045" y="3880253"/>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3" name="TextBox 25"/>
          <p:cNvSpPr txBox="1"/>
          <p:nvPr/>
        </p:nvSpPr>
        <p:spPr>
          <a:xfrm>
            <a:off x="5480403" y="3937807"/>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02</a:t>
            </a:r>
            <a:endParaRPr lang="zh-CN" altLang="en-US" sz="2667" dirty="0">
              <a:solidFill>
                <a:srgbClr val="FFFFFF"/>
              </a:solidFill>
              <a:latin typeface="Arial Black"/>
            </a:endParaRPr>
          </a:p>
        </p:txBody>
      </p:sp>
      <p:sp>
        <p:nvSpPr>
          <p:cNvPr id="35" name="Rectangle 26"/>
          <p:cNvSpPr/>
          <p:nvPr/>
        </p:nvSpPr>
        <p:spPr>
          <a:xfrm>
            <a:off x="6693316" y="3861163"/>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7" name="TextBox 27"/>
          <p:cNvSpPr txBox="1"/>
          <p:nvPr/>
        </p:nvSpPr>
        <p:spPr>
          <a:xfrm>
            <a:off x="6739436" y="3959818"/>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信号处理</a:t>
            </a:r>
            <a:endParaRPr lang="zh-CN" altLang="en-US" sz="2400" b="1" dirty="0">
              <a:solidFill>
                <a:srgbClr val="FFFFFF"/>
              </a:solidFill>
              <a:latin typeface="微软雅黑"/>
              <a:ea typeface="微软雅黑"/>
            </a:endParaRP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2" name="TextBox 25"/>
          <p:cNvSpPr txBox="1"/>
          <p:nvPr/>
        </p:nvSpPr>
        <p:spPr>
          <a:xfrm>
            <a:off x="5472295" y="462660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a:solidFill>
                  <a:srgbClr val="FFFFFF"/>
                </a:solidFill>
                <a:latin typeface="Arial Black"/>
              </a:rPr>
              <a:t>03</a:t>
            </a:r>
            <a:endParaRPr lang="zh-CN" altLang="en-US" sz="2667">
              <a:solidFill>
                <a:srgbClr val="FFFFFF"/>
              </a:solidFill>
              <a:latin typeface="Arial Black"/>
            </a:endParaRPr>
          </a:p>
        </p:txBody>
      </p:sp>
      <p:sp>
        <p:nvSpPr>
          <p:cNvPr id="46" name="TextBox 27"/>
          <p:cNvSpPr txBox="1"/>
          <p:nvPr/>
        </p:nvSpPr>
        <p:spPr>
          <a:xfrm>
            <a:off x="6701424" y="4626604"/>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a:solidFill>
                  <a:srgbClr val="FFFFFF"/>
                </a:solidFill>
                <a:latin typeface="微软雅黑"/>
                <a:ea typeface="微软雅黑"/>
              </a:rPr>
              <a:t>下一步计划</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104FA8D-2C8E-C151-70C8-4086B8068E44}"/>
              </a:ext>
            </a:extLst>
          </p:cNvPr>
          <p:cNvPicPr>
            <a:picLocks noChangeAspect="1"/>
          </p:cNvPicPr>
          <p:nvPr/>
        </p:nvPicPr>
        <p:blipFill>
          <a:blip r:embed="rId2"/>
          <a:stretch>
            <a:fillRect/>
          </a:stretch>
        </p:blipFill>
        <p:spPr>
          <a:xfrm>
            <a:off x="914536" y="1729393"/>
            <a:ext cx="8497036" cy="3955123"/>
          </a:xfrm>
          <a:prstGeom prst="rect">
            <a:avLst/>
          </a:prstGeom>
        </p:spPr>
      </p:pic>
      <p:sp>
        <p:nvSpPr>
          <p:cNvPr id="13" name="Textbox 1">
            <a:extLst>
              <a:ext uri="{FF2B5EF4-FFF2-40B4-BE49-F238E27FC236}">
                <a16:creationId xmlns:a16="http://schemas.microsoft.com/office/drawing/2014/main" id="{66B133BB-3386-444E-B2E6-939B3A32FBCF}"/>
              </a:ext>
            </a:extLst>
          </p:cNvPr>
          <p:cNvSpPr/>
          <p:nvPr/>
        </p:nvSpPr>
        <p:spPr>
          <a:xfrm>
            <a:off x="51751" y="151184"/>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err="1"/>
              <a:t>los_hw_exc.S</a:t>
            </a:r>
            <a:endParaRPr lang="zh-CN" altLang="en-US" dirty="0"/>
          </a:p>
        </p:txBody>
      </p:sp>
      <p:sp>
        <p:nvSpPr>
          <p:cNvPr id="27" name="文本框 26">
            <a:extLst>
              <a:ext uri="{FF2B5EF4-FFF2-40B4-BE49-F238E27FC236}">
                <a16:creationId xmlns:a16="http://schemas.microsoft.com/office/drawing/2014/main" id="{C335123F-34E6-D457-71AB-8CF02FAB47FD}"/>
              </a:ext>
            </a:extLst>
          </p:cNvPr>
          <p:cNvSpPr txBox="1"/>
          <p:nvPr/>
        </p:nvSpPr>
        <p:spPr>
          <a:xfrm>
            <a:off x="4655307" y="5914305"/>
            <a:ext cx="4419602" cy="338554"/>
          </a:xfrm>
          <a:prstGeom prst="rect">
            <a:avLst/>
          </a:prstGeom>
          <a:noFill/>
        </p:spPr>
        <p:txBody>
          <a:bodyPr wrap="square" rtlCol="0">
            <a:spAutoFit/>
          </a:bodyPr>
          <a:lstStyle/>
          <a:p>
            <a:r>
              <a:rPr lang="zh-CN" altLang="en-US" sz="1600" dirty="0">
                <a:latin typeface="仓耳明楷 W03" panose="02010600030101010101" charset="-122"/>
                <a:ea typeface="仓耳明楷 W03" panose="02010600030101010101" charset="-122"/>
              </a:rPr>
              <a:t>此时</a:t>
            </a:r>
            <a:r>
              <a:rPr lang="en-US" altLang="zh-CN" sz="1600" dirty="0">
                <a:latin typeface="仓耳明楷 W03" panose="02010600030101010101" charset="-122"/>
                <a:ea typeface="仓耳明楷 W03" panose="02010600030101010101" charset="-122"/>
              </a:rPr>
              <a:t>SP</a:t>
            </a:r>
            <a:r>
              <a:rPr lang="zh-CN" altLang="en-US" sz="1600" dirty="0">
                <a:latin typeface="仓耳明楷 W03" panose="02010600030101010101" charset="-122"/>
                <a:ea typeface="仓耳明楷 W03" panose="02010600030101010101" charset="-122"/>
              </a:rPr>
              <a:t>指向</a:t>
            </a:r>
            <a:r>
              <a:rPr lang="en-US" altLang="zh-CN" sz="1600" dirty="0">
                <a:latin typeface="仓耳明楷 W03" panose="02010600030101010101" charset="-122"/>
                <a:ea typeface="仓耳明楷 W03" panose="02010600030101010101" charset="-122"/>
              </a:rPr>
              <a:t>reserved2</a:t>
            </a:r>
            <a:r>
              <a:rPr lang="zh-CN" altLang="en-US" sz="1600" dirty="0">
                <a:latin typeface="仓耳明楷 W03" panose="02010600030101010101" charset="-122"/>
                <a:ea typeface="仓耳明楷 W03" panose="02010600030101010101" charset="-122"/>
              </a:rPr>
              <a:t>，也就是系统调用号。</a:t>
            </a:r>
          </a:p>
        </p:txBody>
      </p:sp>
      <p:sp>
        <p:nvSpPr>
          <p:cNvPr id="4" name="文本框 3">
            <a:extLst>
              <a:ext uri="{FF2B5EF4-FFF2-40B4-BE49-F238E27FC236}">
                <a16:creationId xmlns:a16="http://schemas.microsoft.com/office/drawing/2014/main" id="{4C522FC9-0901-A31E-A580-89AD32977603}"/>
              </a:ext>
            </a:extLst>
          </p:cNvPr>
          <p:cNvSpPr txBox="1"/>
          <p:nvPr/>
        </p:nvSpPr>
        <p:spPr>
          <a:xfrm>
            <a:off x="4120980" y="1161050"/>
            <a:ext cx="3717984" cy="584775"/>
          </a:xfrm>
          <a:prstGeom prst="rect">
            <a:avLst/>
          </a:prstGeom>
          <a:noFill/>
        </p:spPr>
        <p:txBody>
          <a:bodyPr wrap="square" rtlCol="0">
            <a:spAutoFit/>
          </a:bodyPr>
          <a:lstStyle/>
          <a:p>
            <a:r>
              <a:rPr lang="zh-CN" altLang="en-US" sz="1600" dirty="0">
                <a:latin typeface="仓耳明楷 W03" panose="02010600030101010101" charset="-122"/>
                <a:ea typeface="仓耳明楷 W03" panose="02010600030101010101" charset="-122"/>
              </a:rPr>
              <a:t>寄存器</a:t>
            </a:r>
            <a:r>
              <a:rPr lang="en-US" altLang="zh-CN" sz="1600" dirty="0">
                <a:latin typeface="仓耳明楷 W03" panose="02010600030101010101" charset="-122"/>
                <a:ea typeface="仓耳明楷 W03" panose="02010600030101010101" charset="-122"/>
              </a:rPr>
              <a:t>R0-6</a:t>
            </a:r>
            <a:r>
              <a:rPr lang="zh-CN" altLang="en-US" sz="1600" dirty="0">
                <a:latin typeface="仓耳明楷 W03" panose="02010600030101010101" charset="-122"/>
                <a:ea typeface="仓耳明楷 W03" panose="02010600030101010101" charset="-122"/>
              </a:rPr>
              <a:t>存放系统调用对应的参数，寄存器</a:t>
            </a:r>
            <a:r>
              <a:rPr lang="en-US" altLang="zh-CN" sz="1600" dirty="0">
                <a:latin typeface="仓耳明楷 W03" panose="02010600030101010101" charset="-122"/>
                <a:ea typeface="仓耳明楷 W03" panose="02010600030101010101" charset="-122"/>
              </a:rPr>
              <a:t>R7</a:t>
            </a:r>
            <a:r>
              <a:rPr lang="zh-CN" altLang="en-US" sz="1600" dirty="0">
                <a:latin typeface="仓耳明楷 W03" panose="02010600030101010101" charset="-122"/>
                <a:ea typeface="仓耳明楷 W03" panose="02010600030101010101" charset="-122"/>
              </a:rPr>
              <a:t>存放着系统调用号。</a:t>
            </a:r>
          </a:p>
        </p:txBody>
      </p:sp>
      <p:pic>
        <p:nvPicPr>
          <p:cNvPr id="10" name="图片 9">
            <a:extLst>
              <a:ext uri="{FF2B5EF4-FFF2-40B4-BE49-F238E27FC236}">
                <a16:creationId xmlns:a16="http://schemas.microsoft.com/office/drawing/2014/main" id="{856736FA-BEDF-563B-778B-AF61F6CF4597}"/>
              </a:ext>
            </a:extLst>
          </p:cNvPr>
          <p:cNvPicPr>
            <a:picLocks noChangeAspect="1"/>
          </p:cNvPicPr>
          <p:nvPr/>
        </p:nvPicPr>
        <p:blipFill>
          <a:blip r:embed="rId3"/>
          <a:stretch>
            <a:fillRect/>
          </a:stretch>
        </p:blipFill>
        <p:spPr>
          <a:xfrm>
            <a:off x="9833882" y="1355981"/>
            <a:ext cx="1950889" cy="4328535"/>
          </a:xfrm>
          <a:prstGeom prst="rect">
            <a:avLst/>
          </a:prstGeom>
        </p:spPr>
      </p:pic>
    </p:spTree>
    <p:extLst>
      <p:ext uri="{BB962C8B-B14F-4D97-AF65-F5344CB8AC3E}">
        <p14:creationId xmlns:p14="http://schemas.microsoft.com/office/powerpoint/2010/main" val="966165588"/>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80613"/>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err="1"/>
              <a:t>los_hw_exc.S</a:t>
            </a:r>
            <a:endParaRPr lang="zh-CN" altLang="en-US" dirty="0"/>
          </a:p>
        </p:txBody>
      </p:sp>
      <p:pic>
        <p:nvPicPr>
          <p:cNvPr id="3" name="图片 2">
            <a:extLst>
              <a:ext uri="{FF2B5EF4-FFF2-40B4-BE49-F238E27FC236}">
                <a16:creationId xmlns:a16="http://schemas.microsoft.com/office/drawing/2014/main" id="{2F5552AF-155F-5B4B-49EA-A7652D7E9D6C}"/>
              </a:ext>
            </a:extLst>
          </p:cNvPr>
          <p:cNvPicPr>
            <a:picLocks noChangeAspect="1"/>
          </p:cNvPicPr>
          <p:nvPr/>
        </p:nvPicPr>
        <p:blipFill>
          <a:blip r:embed="rId2"/>
          <a:stretch>
            <a:fillRect/>
          </a:stretch>
        </p:blipFill>
        <p:spPr>
          <a:xfrm>
            <a:off x="1302215" y="2089731"/>
            <a:ext cx="6881456" cy="3330229"/>
          </a:xfrm>
          <a:prstGeom prst="rect">
            <a:avLst/>
          </a:prstGeom>
        </p:spPr>
      </p:pic>
      <p:sp>
        <p:nvSpPr>
          <p:cNvPr id="8" name="文本框 7">
            <a:extLst>
              <a:ext uri="{FF2B5EF4-FFF2-40B4-BE49-F238E27FC236}">
                <a16:creationId xmlns:a16="http://schemas.microsoft.com/office/drawing/2014/main" id="{6D70EB53-B61A-D28A-287B-4C5288A3C4C2}"/>
              </a:ext>
            </a:extLst>
          </p:cNvPr>
          <p:cNvSpPr txBox="1"/>
          <p:nvPr/>
        </p:nvSpPr>
        <p:spPr>
          <a:xfrm>
            <a:off x="6906488" y="1438040"/>
            <a:ext cx="2939829" cy="1754326"/>
          </a:xfrm>
          <a:prstGeom prst="rect">
            <a:avLst/>
          </a:prstGeom>
          <a:noFill/>
        </p:spPr>
        <p:txBody>
          <a:bodyPr wrap="square" rtlCol="0">
            <a:spAutoFit/>
          </a:bodyPr>
          <a:lstStyle/>
          <a:p>
            <a:r>
              <a:rPr lang="en-US" altLang="zh-CN" dirty="0">
                <a:latin typeface="仓耳明楷 W03" panose="02010600030101010101" charset="-122"/>
                <a:ea typeface="仓耳明楷 W03" panose="02010600030101010101" charset="-122"/>
              </a:rPr>
              <a:t>R4-R11</a:t>
            </a:r>
            <a:r>
              <a:rPr lang="zh-CN" altLang="en-US" dirty="0">
                <a:latin typeface="仓耳明楷 W03" panose="02010600030101010101" charset="-122"/>
                <a:ea typeface="仓耳明楷 W03" panose="02010600030101010101" charset="-122"/>
              </a:rPr>
              <a:t>入栈后，此时</a:t>
            </a:r>
            <a:r>
              <a:rPr lang="en-US" altLang="zh-CN" dirty="0">
                <a:latin typeface="仓耳明楷 W03" panose="02010600030101010101" charset="-122"/>
                <a:ea typeface="仓耳明楷 W03" panose="02010600030101010101" charset="-122"/>
              </a:rPr>
              <a:t>SP</a:t>
            </a:r>
            <a:r>
              <a:rPr lang="zh-CN" altLang="en-US" dirty="0">
                <a:latin typeface="仓耳明楷 W03" panose="02010600030101010101" charset="-122"/>
                <a:ea typeface="仓耳明楷 W03" panose="02010600030101010101" charset="-122"/>
              </a:rPr>
              <a:t>指向的是结构体</a:t>
            </a:r>
            <a:r>
              <a:rPr lang="en-US" altLang="zh-CN" dirty="0" err="1">
                <a:latin typeface="仓耳明楷 W03" panose="02010600030101010101" charset="-122"/>
                <a:ea typeface="仓耳明楷 W03" panose="02010600030101010101" charset="-122"/>
              </a:rPr>
              <a:t>TaskContext</a:t>
            </a:r>
            <a:r>
              <a:rPr lang="zh-CN" altLang="en-US" dirty="0">
                <a:latin typeface="仓耳明楷 W03" panose="02010600030101010101" charset="-122"/>
                <a:ea typeface="仓耳明楷 W03" panose="02010600030101010101" charset="-122"/>
              </a:rPr>
              <a:t>的地址；</a:t>
            </a:r>
            <a:endParaRPr lang="en-US" altLang="zh-CN" dirty="0">
              <a:latin typeface="仓耳明楷 W03" panose="02010600030101010101" charset="-122"/>
              <a:ea typeface="仓耳明楷 W03" panose="02010600030101010101" charset="-122"/>
            </a:endParaRPr>
          </a:p>
          <a:p>
            <a:r>
              <a:rPr lang="zh-CN" altLang="en-US" sz="1800" dirty="0">
                <a:latin typeface="仓耳明楷 W03" panose="02010600030101010101" charset="-122"/>
                <a:ea typeface="仓耳明楷 W03" panose="02010600030101010101" charset="-122"/>
              </a:rPr>
              <a:t>结构体的</a:t>
            </a:r>
            <a:r>
              <a:rPr lang="en-US" altLang="zh-CN" sz="1800" dirty="0">
                <a:latin typeface="仓耳明楷 W03" panose="02010600030101010101" charset="-122"/>
                <a:ea typeface="仓耳明楷 W03" panose="02010600030101010101" charset="-122"/>
              </a:rPr>
              <a:t>R0-6</a:t>
            </a:r>
            <a:r>
              <a:rPr lang="zh-CN" altLang="en-US" sz="1800" dirty="0">
                <a:latin typeface="仓耳明楷 W03" panose="02010600030101010101" charset="-122"/>
                <a:ea typeface="仓耳明楷 W03" panose="02010600030101010101" charset="-122"/>
              </a:rPr>
              <a:t>存放系统调用对应的参数；</a:t>
            </a:r>
            <a:endParaRPr lang="en-US" altLang="zh-CN" sz="1800" dirty="0">
              <a:latin typeface="仓耳明楷 W03" panose="02010600030101010101" charset="-122"/>
              <a:ea typeface="仓耳明楷 W03" panose="02010600030101010101" charset="-122"/>
            </a:endParaRPr>
          </a:p>
          <a:p>
            <a:r>
              <a:rPr lang="en-US" altLang="zh-CN" dirty="0">
                <a:latin typeface="仓耳明楷 W03" panose="02010600030101010101" charset="-122"/>
                <a:ea typeface="仓耳明楷 W03" panose="02010600030101010101" charset="-122"/>
              </a:rPr>
              <a:t>reserved2</a:t>
            </a:r>
            <a:r>
              <a:rPr lang="zh-CN" altLang="en-US" dirty="0">
                <a:latin typeface="仓耳明楷 W03" panose="02010600030101010101" charset="-122"/>
                <a:ea typeface="仓耳明楷 W03" panose="02010600030101010101" charset="-122"/>
              </a:rPr>
              <a:t>存放着系统调用号。</a:t>
            </a:r>
          </a:p>
        </p:txBody>
      </p:sp>
      <p:sp>
        <p:nvSpPr>
          <p:cNvPr id="10" name="文本框 9">
            <a:extLst>
              <a:ext uri="{FF2B5EF4-FFF2-40B4-BE49-F238E27FC236}">
                <a16:creationId xmlns:a16="http://schemas.microsoft.com/office/drawing/2014/main" id="{909DCAC2-842F-D7F0-F8F5-C548AD8C062F}"/>
              </a:ext>
            </a:extLst>
          </p:cNvPr>
          <p:cNvSpPr txBox="1"/>
          <p:nvPr/>
        </p:nvSpPr>
        <p:spPr>
          <a:xfrm>
            <a:off x="6642340" y="3856007"/>
            <a:ext cx="3203978" cy="584775"/>
          </a:xfrm>
          <a:prstGeom prst="rect">
            <a:avLst/>
          </a:prstGeom>
          <a:noFill/>
        </p:spPr>
        <p:txBody>
          <a:bodyPr wrap="square" rtlCol="0">
            <a:spAutoFit/>
          </a:bodyPr>
          <a:lstStyle/>
          <a:p>
            <a:r>
              <a:rPr lang="zh-CN" altLang="en-US" sz="1600" dirty="0">
                <a:latin typeface="仓耳明楷 W03" panose="02010600030101010101" charset="-122"/>
                <a:ea typeface="仓耳明楷 W03" panose="02010600030101010101" charset="-122"/>
              </a:rPr>
              <a:t>开中断，表明在系统调用期间可响应中断、接收信号。</a:t>
            </a:r>
          </a:p>
        </p:txBody>
      </p:sp>
      <p:pic>
        <p:nvPicPr>
          <p:cNvPr id="14" name="图片 13">
            <a:extLst>
              <a:ext uri="{FF2B5EF4-FFF2-40B4-BE49-F238E27FC236}">
                <a16:creationId xmlns:a16="http://schemas.microsoft.com/office/drawing/2014/main" id="{3C7C5260-E0B5-1C68-C7E6-F0F8A0CDE298}"/>
              </a:ext>
            </a:extLst>
          </p:cNvPr>
          <p:cNvPicPr>
            <a:picLocks noChangeAspect="1"/>
          </p:cNvPicPr>
          <p:nvPr/>
        </p:nvPicPr>
        <p:blipFill>
          <a:blip r:embed="rId3"/>
          <a:stretch>
            <a:fillRect/>
          </a:stretch>
        </p:blipFill>
        <p:spPr>
          <a:xfrm>
            <a:off x="9968135" y="1538206"/>
            <a:ext cx="1554615" cy="4328535"/>
          </a:xfrm>
          <a:prstGeom prst="rect">
            <a:avLst/>
          </a:prstGeom>
        </p:spPr>
      </p:pic>
    </p:spTree>
    <p:extLst>
      <p:ext uri="{BB962C8B-B14F-4D97-AF65-F5344CB8AC3E}">
        <p14:creationId xmlns:p14="http://schemas.microsoft.com/office/powerpoint/2010/main" val="2456593837"/>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26514" y="112052"/>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a:t>los_system.c</a:t>
            </a:r>
            <a:endParaRPr lang="zh-CN" altLang="en-US" dirty="0"/>
          </a:p>
        </p:txBody>
      </p:sp>
      <p:pic>
        <p:nvPicPr>
          <p:cNvPr id="15" name="图片 14">
            <a:extLst>
              <a:ext uri="{FF2B5EF4-FFF2-40B4-BE49-F238E27FC236}">
                <a16:creationId xmlns:a16="http://schemas.microsoft.com/office/drawing/2014/main" id="{F2D0A0F9-D913-8CDC-F992-E29AEB187679}"/>
              </a:ext>
            </a:extLst>
          </p:cNvPr>
          <p:cNvPicPr>
            <a:picLocks noChangeAspect="1"/>
          </p:cNvPicPr>
          <p:nvPr/>
        </p:nvPicPr>
        <p:blipFill>
          <a:blip r:embed="rId2"/>
          <a:stretch>
            <a:fillRect/>
          </a:stretch>
        </p:blipFill>
        <p:spPr>
          <a:xfrm>
            <a:off x="1143154" y="1739221"/>
            <a:ext cx="7414903" cy="4298052"/>
          </a:xfrm>
          <a:prstGeom prst="rect">
            <a:avLst/>
          </a:prstGeom>
        </p:spPr>
      </p:pic>
      <p:pic>
        <p:nvPicPr>
          <p:cNvPr id="9" name="图片 8">
            <a:extLst>
              <a:ext uri="{FF2B5EF4-FFF2-40B4-BE49-F238E27FC236}">
                <a16:creationId xmlns:a16="http://schemas.microsoft.com/office/drawing/2014/main" id="{182413C0-DAA8-F0D8-5465-6E0381301C63}"/>
              </a:ext>
            </a:extLst>
          </p:cNvPr>
          <p:cNvPicPr>
            <a:picLocks noChangeAspect="1"/>
          </p:cNvPicPr>
          <p:nvPr/>
        </p:nvPicPr>
        <p:blipFill>
          <a:blip r:embed="rId3"/>
          <a:stretch>
            <a:fillRect/>
          </a:stretch>
        </p:blipFill>
        <p:spPr>
          <a:xfrm>
            <a:off x="1310026" y="6128739"/>
            <a:ext cx="8618967" cy="480102"/>
          </a:xfrm>
          <a:prstGeom prst="rect">
            <a:avLst/>
          </a:prstGeom>
        </p:spPr>
      </p:pic>
      <p:pic>
        <p:nvPicPr>
          <p:cNvPr id="2" name="图片 1">
            <a:extLst>
              <a:ext uri="{FF2B5EF4-FFF2-40B4-BE49-F238E27FC236}">
                <a16:creationId xmlns:a16="http://schemas.microsoft.com/office/drawing/2014/main" id="{9095E2F2-FC28-F321-2CEC-348BDED8D6E5}"/>
              </a:ext>
            </a:extLst>
          </p:cNvPr>
          <p:cNvPicPr>
            <a:picLocks noChangeAspect="1"/>
          </p:cNvPicPr>
          <p:nvPr/>
        </p:nvPicPr>
        <p:blipFill>
          <a:blip r:embed="rId4"/>
          <a:stretch>
            <a:fillRect/>
          </a:stretch>
        </p:blipFill>
        <p:spPr>
          <a:xfrm>
            <a:off x="9804817" y="1510241"/>
            <a:ext cx="1554615" cy="4328535"/>
          </a:xfrm>
          <a:prstGeom prst="rect">
            <a:avLst/>
          </a:prstGeom>
        </p:spPr>
      </p:pic>
      <p:sp>
        <p:nvSpPr>
          <p:cNvPr id="10" name="文本框 9">
            <a:extLst>
              <a:ext uri="{FF2B5EF4-FFF2-40B4-BE49-F238E27FC236}">
                <a16:creationId xmlns:a16="http://schemas.microsoft.com/office/drawing/2014/main" id="{C3F178CF-4369-1C0F-40A4-2BCFF091E345}"/>
              </a:ext>
            </a:extLst>
          </p:cNvPr>
          <p:cNvSpPr txBox="1"/>
          <p:nvPr/>
        </p:nvSpPr>
        <p:spPr>
          <a:xfrm>
            <a:off x="3822791" y="1131810"/>
            <a:ext cx="6101186" cy="584775"/>
          </a:xfrm>
          <a:prstGeom prst="rect">
            <a:avLst/>
          </a:prstGeom>
          <a:noFill/>
        </p:spPr>
        <p:txBody>
          <a:bodyPr wrap="square" rtlCol="0">
            <a:spAutoFit/>
          </a:bodyPr>
          <a:lstStyle/>
          <a:p>
            <a:r>
              <a:rPr lang="zh-CN" altLang="en-US" sz="1600" dirty="0">
                <a:latin typeface="仓耳明楷 W03" panose="02010600030101010101" charset="-122"/>
                <a:ea typeface="仓耳明楷 W03" panose="02010600030101010101" charset="-122"/>
              </a:rPr>
              <a:t>传入参数</a:t>
            </a:r>
            <a:r>
              <a:rPr lang="en-US" altLang="zh-CN" sz="1600" dirty="0">
                <a:latin typeface="仓耳明楷 W03" panose="02010600030101010101" charset="-122"/>
                <a:ea typeface="仓耳明楷 W03" panose="02010600030101010101" charset="-122"/>
              </a:rPr>
              <a:t>regs</a:t>
            </a:r>
            <a:r>
              <a:rPr lang="zh-CN" altLang="en-US" sz="1600" dirty="0">
                <a:latin typeface="仓耳明楷 W03" panose="02010600030101010101" charset="-122"/>
                <a:ea typeface="仓耳明楷 W03" panose="02010600030101010101" charset="-122"/>
              </a:rPr>
              <a:t>指向的是</a:t>
            </a:r>
            <a:r>
              <a:rPr lang="en-US" altLang="zh-CN" sz="1600" dirty="0" err="1">
                <a:latin typeface="仓耳明楷 W03" panose="02010600030101010101" charset="-122"/>
                <a:ea typeface="仓耳明楷 W03" panose="02010600030101010101" charset="-122"/>
              </a:rPr>
              <a:t>TaskContext</a:t>
            </a:r>
            <a:r>
              <a:rPr lang="zh-CN" altLang="en-US" sz="1600" dirty="0">
                <a:latin typeface="仓耳明楷 W03" panose="02010600030101010101" charset="-122"/>
                <a:ea typeface="仓耳明楷 W03" panose="02010600030101010101" charset="-122"/>
              </a:rPr>
              <a:t>结构体，结构体的</a:t>
            </a:r>
            <a:r>
              <a:rPr lang="en-US" altLang="zh-CN" sz="1600" dirty="0">
                <a:latin typeface="仓耳明楷 W03" panose="02010600030101010101" charset="-122"/>
                <a:ea typeface="仓耳明楷 W03" panose="02010600030101010101" charset="-122"/>
              </a:rPr>
              <a:t>R0-6</a:t>
            </a:r>
            <a:r>
              <a:rPr lang="zh-CN" altLang="en-US" sz="1600" dirty="0">
                <a:latin typeface="仓耳明楷 W03" panose="02010600030101010101" charset="-122"/>
                <a:ea typeface="仓耳明楷 W03" panose="02010600030101010101" charset="-122"/>
              </a:rPr>
              <a:t>存放系统调用对应的参数，</a:t>
            </a:r>
            <a:r>
              <a:rPr lang="en-US" altLang="zh-CN" sz="1600" dirty="0">
                <a:latin typeface="仓耳明楷 W03" panose="02010600030101010101" charset="-122"/>
                <a:ea typeface="仓耳明楷 W03" panose="02010600030101010101" charset="-122"/>
              </a:rPr>
              <a:t>reserved2</a:t>
            </a:r>
            <a:r>
              <a:rPr lang="zh-CN" altLang="en-US" sz="1600" dirty="0">
                <a:latin typeface="仓耳明楷 W03" panose="02010600030101010101" charset="-122"/>
                <a:ea typeface="仓耳明楷 W03" panose="02010600030101010101" charset="-122"/>
              </a:rPr>
              <a:t>存放着系统调用号。</a:t>
            </a:r>
          </a:p>
        </p:txBody>
      </p:sp>
      <p:sp>
        <p:nvSpPr>
          <p:cNvPr id="17" name="文本框 16">
            <a:extLst>
              <a:ext uri="{FF2B5EF4-FFF2-40B4-BE49-F238E27FC236}">
                <a16:creationId xmlns:a16="http://schemas.microsoft.com/office/drawing/2014/main" id="{219B9855-F620-D231-B02B-76669F437BF8}"/>
              </a:ext>
            </a:extLst>
          </p:cNvPr>
          <p:cNvSpPr txBox="1"/>
          <p:nvPr/>
        </p:nvSpPr>
        <p:spPr>
          <a:xfrm>
            <a:off x="4421322" y="2556007"/>
            <a:ext cx="5307288" cy="584775"/>
          </a:xfrm>
          <a:prstGeom prst="rect">
            <a:avLst/>
          </a:prstGeom>
          <a:noFill/>
        </p:spPr>
        <p:txBody>
          <a:bodyPr wrap="square" rtlCol="0">
            <a:spAutoFit/>
          </a:bodyPr>
          <a:lstStyle/>
          <a:p>
            <a:r>
              <a:rPr lang="zh-CN" altLang="en-US" sz="1600" dirty="0">
                <a:latin typeface="仓耳明楷 W03" panose="02010600030101010101" charset="-122"/>
                <a:ea typeface="仓耳明楷 W03" panose="02010600030101010101" charset="-122"/>
              </a:rPr>
              <a:t>首先通过</a:t>
            </a:r>
            <a:r>
              <a:rPr lang="en-US" altLang="zh-CN" sz="1600" dirty="0">
                <a:latin typeface="仓耳明楷 W03" panose="02010600030101010101" charset="-122"/>
                <a:ea typeface="仓耳明楷 W03" panose="02010600030101010101" charset="-122"/>
              </a:rPr>
              <a:t>reserved2</a:t>
            </a:r>
            <a:r>
              <a:rPr lang="zh-CN" altLang="en-US" sz="1600" dirty="0">
                <a:latin typeface="仓耳明楷 W03" panose="02010600030101010101" charset="-122"/>
                <a:ea typeface="仓耳明楷 W03" panose="02010600030101010101" charset="-122"/>
              </a:rPr>
              <a:t>拿到系统调用编号赋值给</a:t>
            </a:r>
            <a:r>
              <a:rPr lang="en-US" altLang="zh-CN" sz="1600" dirty="0" err="1">
                <a:latin typeface="仓耳明楷 W03" panose="02010600030101010101" charset="-122"/>
                <a:ea typeface="仓耳明楷 W03" panose="02010600030101010101" charset="-122"/>
              </a:rPr>
              <a:t>cmd</a:t>
            </a:r>
            <a:r>
              <a:rPr lang="zh-CN" altLang="en-US" sz="1600" dirty="0">
                <a:latin typeface="仓耳明楷 W03" panose="02010600030101010101" charset="-122"/>
                <a:ea typeface="仓耳明楷 W03" panose="02010600030101010101" charset="-122"/>
              </a:rPr>
              <a:t>；</a:t>
            </a:r>
            <a:endParaRPr lang="en-US" altLang="zh-CN" sz="1600" dirty="0">
              <a:latin typeface="仓耳明楷 W03" panose="02010600030101010101" charset="-122"/>
              <a:ea typeface="仓耳明楷 W03" panose="02010600030101010101" charset="-122"/>
            </a:endParaRPr>
          </a:p>
          <a:p>
            <a:r>
              <a:rPr lang="zh-CN" altLang="en-US" sz="1600" dirty="0">
                <a:latin typeface="仓耳明楷 W03" panose="02010600030101010101" charset="-122"/>
                <a:ea typeface="仓耳明楷 W03" panose="02010600030101010101" charset="-122"/>
              </a:rPr>
              <a:t>判断该编号是否越界。</a:t>
            </a:r>
            <a:endParaRPr lang="en-US" altLang="zh-CN" sz="1600" dirty="0">
              <a:latin typeface="仓耳明楷 W03" panose="02010600030101010101" charset="-122"/>
              <a:ea typeface="仓耳明楷 W03" panose="02010600030101010101" charset="-122"/>
            </a:endParaRPr>
          </a:p>
        </p:txBody>
      </p:sp>
      <p:sp>
        <p:nvSpPr>
          <p:cNvPr id="18" name="文本框 17">
            <a:extLst>
              <a:ext uri="{FF2B5EF4-FFF2-40B4-BE49-F238E27FC236}">
                <a16:creationId xmlns:a16="http://schemas.microsoft.com/office/drawing/2014/main" id="{8FCCC94D-AEC1-994B-1D3B-8575EF181069}"/>
              </a:ext>
            </a:extLst>
          </p:cNvPr>
          <p:cNvSpPr txBox="1"/>
          <p:nvPr/>
        </p:nvSpPr>
        <p:spPr>
          <a:xfrm>
            <a:off x="2971279" y="3662622"/>
            <a:ext cx="6636916" cy="584775"/>
          </a:xfrm>
          <a:prstGeom prst="rect">
            <a:avLst/>
          </a:prstGeom>
          <a:noFill/>
        </p:spPr>
        <p:txBody>
          <a:bodyPr wrap="square" rtlCol="0">
            <a:spAutoFit/>
          </a:bodyPr>
          <a:lstStyle/>
          <a:p>
            <a:r>
              <a:rPr lang="zh-CN" altLang="en-US" sz="1600" dirty="0">
                <a:latin typeface="仓耳明楷 W03" panose="02010600030101010101" charset="-122"/>
                <a:ea typeface="仓耳明楷 W03" panose="02010600030101010101" charset="-122"/>
              </a:rPr>
              <a:t>之后根据该系统调用编号，到两个数组中拿到对应的注册函数和参数数量，若找不到注册函数，或参数数量不合法，则报错返回。</a:t>
            </a:r>
            <a:endParaRPr lang="en-US" altLang="zh-CN" sz="1600" dirty="0">
              <a:latin typeface="仓耳明楷 W03" panose="02010600030101010101" charset="-122"/>
              <a:ea typeface="仓耳明楷 W03" panose="02010600030101010101" charset="-122"/>
            </a:endParaRPr>
          </a:p>
        </p:txBody>
      </p:sp>
    </p:spTree>
    <p:extLst>
      <p:ext uri="{BB962C8B-B14F-4D97-AF65-F5344CB8AC3E}">
        <p14:creationId xmlns:p14="http://schemas.microsoft.com/office/powerpoint/2010/main" val="2764886447"/>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750" fill="hold"/>
                                        <p:tgtEl>
                                          <p:spTgt spid="30"/>
                                        </p:tgtEl>
                                        <p:attrNameLst>
                                          <p:attrName>ppt_w</p:attrName>
                                        </p:attrNameLst>
                                      </p:cBhvr>
                                      <p:tavLst>
                                        <p:tav tm="0">
                                          <p:val>
                                            <p:fltVal val="0"/>
                                          </p:val>
                                        </p:tav>
                                        <p:tav tm="100000">
                                          <p:val>
                                            <p:strVal val="#ppt_w"/>
                                          </p:val>
                                        </p:tav>
                                      </p:tavLst>
                                    </p:anim>
                                    <p:anim calcmode="lin" valueType="num">
                                      <p:cBhvr>
                                        <p:cTn id="14" dur="750" fill="hold"/>
                                        <p:tgtEl>
                                          <p:spTgt spid="30"/>
                                        </p:tgtEl>
                                        <p:attrNameLst>
                                          <p:attrName>ppt_h</p:attrName>
                                        </p:attrNameLst>
                                      </p:cBhvr>
                                      <p:tavLst>
                                        <p:tav tm="0">
                                          <p:val>
                                            <p:fltVal val="0"/>
                                          </p:val>
                                        </p:tav>
                                        <p:tav tm="100000">
                                          <p:val>
                                            <p:strVal val="#ppt_h"/>
                                          </p:val>
                                        </p:tav>
                                      </p:tavLst>
                                    </p:anim>
                                    <p:animEffect transition="in" filter="fade">
                                      <p:cBhvr>
                                        <p:cTn id="15"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111071"/>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a:t>los_system.c</a:t>
            </a:r>
            <a:endParaRPr lang="zh-CN" altLang="en-US" dirty="0"/>
          </a:p>
        </p:txBody>
      </p:sp>
      <p:pic>
        <p:nvPicPr>
          <p:cNvPr id="3" name="图片 2">
            <a:extLst>
              <a:ext uri="{FF2B5EF4-FFF2-40B4-BE49-F238E27FC236}">
                <a16:creationId xmlns:a16="http://schemas.microsoft.com/office/drawing/2014/main" id="{89F22B61-5193-BD09-F318-3C54CCACE778}"/>
              </a:ext>
            </a:extLst>
          </p:cNvPr>
          <p:cNvPicPr>
            <a:picLocks noChangeAspect="1"/>
          </p:cNvPicPr>
          <p:nvPr/>
        </p:nvPicPr>
        <p:blipFill rotWithShape="1">
          <a:blip r:embed="rId2"/>
          <a:srcRect l="-1" t="5321" r="-125" b="4986"/>
          <a:stretch/>
        </p:blipFill>
        <p:spPr>
          <a:xfrm>
            <a:off x="847052" y="1963860"/>
            <a:ext cx="9903931" cy="3902881"/>
          </a:xfrm>
          <a:prstGeom prst="rect">
            <a:avLst/>
          </a:prstGeom>
        </p:spPr>
      </p:pic>
      <p:sp>
        <p:nvSpPr>
          <p:cNvPr id="9" name="文本框 8">
            <a:extLst>
              <a:ext uri="{FF2B5EF4-FFF2-40B4-BE49-F238E27FC236}">
                <a16:creationId xmlns:a16="http://schemas.microsoft.com/office/drawing/2014/main" id="{675869E7-593E-74AF-E9CE-17EB6BF19DF8}"/>
              </a:ext>
            </a:extLst>
          </p:cNvPr>
          <p:cNvSpPr txBox="1"/>
          <p:nvPr/>
        </p:nvSpPr>
        <p:spPr>
          <a:xfrm>
            <a:off x="5799018" y="2019106"/>
            <a:ext cx="4951965" cy="1077218"/>
          </a:xfrm>
          <a:prstGeom prst="rect">
            <a:avLst/>
          </a:prstGeom>
          <a:noFill/>
        </p:spPr>
        <p:txBody>
          <a:bodyPr wrap="square" rtlCol="0">
            <a:spAutoFit/>
          </a:bodyPr>
          <a:lstStyle/>
          <a:p>
            <a:r>
              <a:rPr lang="zh-CN" altLang="en-US" sz="1600" dirty="0">
                <a:latin typeface="仓耳明楷 W03" panose="02010600030101010101" charset="-122"/>
                <a:ea typeface="仓耳明楷 W03" panose="02010600030101010101" charset="-122"/>
              </a:rPr>
              <a:t>确保上述条件后，将结构体内的参数赋值给对应的注册函数，此时才完成了真正的系统调用过程；</a:t>
            </a:r>
            <a:endParaRPr lang="en-US" altLang="zh-CN" sz="1600" dirty="0">
              <a:latin typeface="仓耳明楷 W03" panose="02010600030101010101" charset="-122"/>
              <a:ea typeface="仓耳明楷 W03" panose="02010600030101010101" charset="-122"/>
            </a:endParaRPr>
          </a:p>
          <a:p>
            <a:endParaRPr lang="en-US" altLang="zh-CN" sz="1600" dirty="0">
              <a:latin typeface="仓耳明楷 W03" panose="02010600030101010101" charset="-122"/>
              <a:ea typeface="仓耳明楷 W03" panose="02010600030101010101" charset="-122"/>
            </a:endParaRPr>
          </a:p>
          <a:p>
            <a:r>
              <a:rPr lang="zh-CN" altLang="en-US" sz="1600" dirty="0">
                <a:latin typeface="仓耳明楷 W03" panose="02010600030101010101" charset="-122"/>
                <a:ea typeface="仓耳明楷 W03" panose="02010600030101010101" charset="-122"/>
              </a:rPr>
              <a:t>将得到的结果保存在</a:t>
            </a:r>
            <a:r>
              <a:rPr lang="en-US" altLang="zh-CN" sz="1600" dirty="0">
                <a:latin typeface="仓耳明楷 W03" panose="02010600030101010101" charset="-122"/>
                <a:ea typeface="仓耳明楷 W03" panose="02010600030101010101" charset="-122"/>
              </a:rPr>
              <a:t>R0</a:t>
            </a:r>
            <a:r>
              <a:rPr lang="zh-CN" altLang="en-US" sz="1600" dirty="0">
                <a:latin typeface="仓耳明楷 W03" panose="02010600030101010101" charset="-122"/>
                <a:ea typeface="仓耳明楷 W03" panose="02010600030101010101" charset="-122"/>
              </a:rPr>
              <a:t>寄存器中。</a:t>
            </a:r>
          </a:p>
        </p:txBody>
      </p:sp>
    </p:spTree>
    <p:extLst>
      <p:ext uri="{BB962C8B-B14F-4D97-AF65-F5344CB8AC3E}">
        <p14:creationId xmlns:p14="http://schemas.microsoft.com/office/powerpoint/2010/main" val="1177008920"/>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750" fill="hold"/>
                                        <p:tgtEl>
                                          <p:spTgt spid="30"/>
                                        </p:tgtEl>
                                        <p:attrNameLst>
                                          <p:attrName>ppt_w</p:attrName>
                                        </p:attrNameLst>
                                      </p:cBhvr>
                                      <p:tavLst>
                                        <p:tav tm="0">
                                          <p:val>
                                            <p:fltVal val="0"/>
                                          </p:val>
                                        </p:tav>
                                        <p:tav tm="100000">
                                          <p:val>
                                            <p:strVal val="#ppt_w"/>
                                          </p:val>
                                        </p:tav>
                                      </p:tavLst>
                                    </p:anim>
                                    <p:anim calcmode="lin" valueType="num">
                                      <p:cBhvr>
                                        <p:cTn id="14" dur="750" fill="hold"/>
                                        <p:tgtEl>
                                          <p:spTgt spid="30"/>
                                        </p:tgtEl>
                                        <p:attrNameLst>
                                          <p:attrName>ppt_h</p:attrName>
                                        </p:attrNameLst>
                                      </p:cBhvr>
                                      <p:tavLst>
                                        <p:tav tm="0">
                                          <p:val>
                                            <p:fltVal val="0"/>
                                          </p:val>
                                        </p:tav>
                                        <p:tav tm="100000">
                                          <p:val>
                                            <p:strVal val="#ppt_h"/>
                                          </p:val>
                                        </p:tav>
                                      </p:tavLst>
                                    </p:anim>
                                    <p:animEffect transition="in" filter="fade">
                                      <p:cBhvr>
                                        <p:cTn id="15"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133930"/>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4" name="文本框 3">
            <a:extLst>
              <a:ext uri="{FF2B5EF4-FFF2-40B4-BE49-F238E27FC236}">
                <a16:creationId xmlns:a16="http://schemas.microsoft.com/office/drawing/2014/main" id="{C0FB9FAE-69F6-747D-7606-041E1EC8657E}"/>
              </a:ext>
            </a:extLst>
          </p:cNvPr>
          <p:cNvSpPr txBox="1"/>
          <p:nvPr/>
        </p:nvSpPr>
        <p:spPr>
          <a:xfrm>
            <a:off x="2431616" y="1343479"/>
            <a:ext cx="7967120" cy="584775"/>
          </a:xfrm>
          <a:prstGeom prst="rect">
            <a:avLst/>
          </a:prstGeom>
          <a:noFill/>
        </p:spPr>
        <p:txBody>
          <a:bodyPr wrap="square" rtlCol="0">
            <a:spAutoFit/>
          </a:bodyPr>
          <a:lstStyle/>
          <a:p>
            <a:r>
              <a:rPr lang="en-US" altLang="zh-CN" sz="1600" dirty="0">
                <a:latin typeface="仓耳明楷 W03" panose="02010600030101010101" charset="-122"/>
                <a:ea typeface="仓耳明楷 W03" panose="02010600030101010101" charset="-122"/>
              </a:rPr>
              <a:t>OsArmA32SyscallHandle</a:t>
            </a:r>
            <a:r>
              <a:rPr lang="zh-CN" altLang="en-US" sz="1600" dirty="0">
                <a:latin typeface="仓耳明楷 W03" panose="02010600030101010101" charset="-122"/>
                <a:ea typeface="仓耳明楷 W03" panose="02010600030101010101" charset="-122"/>
              </a:rPr>
              <a:t>执行结束后，再返回到 </a:t>
            </a:r>
            <a:r>
              <a:rPr lang="en-US" altLang="zh-CN" sz="1600" dirty="0">
                <a:latin typeface="仓耳明楷 W03" panose="02010600030101010101" charset="-122"/>
                <a:ea typeface="仓耳明楷 W03" panose="02010600030101010101" charset="-122"/>
              </a:rPr>
              <a:t>_</a:t>
            </a:r>
            <a:r>
              <a:rPr lang="en-US" altLang="zh-CN" sz="1600" dirty="0" err="1">
                <a:latin typeface="仓耳明楷 W03" panose="02010600030101010101" charset="-122"/>
                <a:ea typeface="仓耳明楷 W03" panose="02010600030101010101" charset="-122"/>
              </a:rPr>
              <a:t>osExceptSwiHdl</a:t>
            </a:r>
            <a:r>
              <a:rPr lang="zh-CN" altLang="en-US" sz="1600" dirty="0">
                <a:latin typeface="仓耳明楷 W03" panose="02010600030101010101" charset="-122"/>
                <a:ea typeface="仓耳明楷 W03" panose="02010600030101010101" charset="-122"/>
              </a:rPr>
              <a:t>；</a:t>
            </a:r>
            <a:endParaRPr lang="en-US" altLang="zh-CN" sz="1600" dirty="0">
              <a:latin typeface="仓耳明楷 W03" panose="02010600030101010101" charset="-122"/>
              <a:ea typeface="仓耳明楷 W03" panose="02010600030101010101" charset="-122"/>
            </a:endParaRPr>
          </a:p>
          <a:p>
            <a:r>
              <a:rPr lang="en-US" altLang="zh-CN" sz="1600" dirty="0">
                <a:latin typeface="仓耳明楷 W03" panose="02010600030101010101" charset="-122"/>
                <a:ea typeface="仓耳明楷 W03" panose="02010600030101010101" charset="-122"/>
              </a:rPr>
              <a:t>_</a:t>
            </a:r>
            <a:r>
              <a:rPr lang="en-US" altLang="zh-CN" sz="1600" dirty="0" err="1">
                <a:latin typeface="仓耳明楷 W03" panose="02010600030101010101" charset="-122"/>
                <a:ea typeface="仓耳明楷 W03" panose="02010600030101010101" charset="-122"/>
              </a:rPr>
              <a:t>osExceptSwiHdl</a:t>
            </a:r>
            <a:r>
              <a:rPr lang="zh-CN" altLang="en-US" sz="1600" dirty="0">
                <a:latin typeface="仓耳明楷 W03" panose="02010600030101010101" charset="-122"/>
                <a:ea typeface="仓耳明楷 W03" panose="02010600030101010101" charset="-122"/>
              </a:rPr>
              <a:t>后面的代码是用于恢复用户模式现场和</a:t>
            </a:r>
            <a:r>
              <a:rPr lang="en-US" altLang="zh-CN" sz="1600" dirty="0">
                <a:latin typeface="仓耳明楷 W03" panose="02010600030101010101" charset="-122"/>
                <a:ea typeface="仓耳明楷 W03" panose="02010600030101010101" charset="-122"/>
              </a:rPr>
              <a:t>SPSR</a:t>
            </a:r>
            <a:r>
              <a:rPr lang="zh-CN" altLang="en-US" sz="1600" dirty="0">
                <a:latin typeface="仓耳明楷 W03" panose="02010600030101010101" charset="-122"/>
                <a:ea typeface="仓耳明楷 W03" panose="02010600030101010101" charset="-122"/>
              </a:rPr>
              <a:t>，</a:t>
            </a:r>
            <a:r>
              <a:rPr lang="en-US" altLang="zh-CN" sz="1600" dirty="0">
                <a:latin typeface="仓耳明楷 W03" panose="02010600030101010101" charset="-122"/>
                <a:ea typeface="仓耳明楷 W03" panose="02010600030101010101" charset="-122"/>
              </a:rPr>
              <a:t>PC </a:t>
            </a:r>
            <a:r>
              <a:rPr lang="zh-CN" altLang="en-US" sz="1600" dirty="0">
                <a:latin typeface="仓耳明楷 W03" panose="02010600030101010101" charset="-122"/>
                <a:ea typeface="仓耳明楷 W03" panose="02010600030101010101" charset="-122"/>
              </a:rPr>
              <a:t>等寄存器。</a:t>
            </a:r>
          </a:p>
        </p:txBody>
      </p:sp>
      <p:pic>
        <p:nvPicPr>
          <p:cNvPr id="8" name="图片 7">
            <a:extLst>
              <a:ext uri="{FF2B5EF4-FFF2-40B4-BE49-F238E27FC236}">
                <a16:creationId xmlns:a16="http://schemas.microsoft.com/office/drawing/2014/main" id="{DB1BCDDC-2CD3-DCCC-3914-AFF6D3FD882D}"/>
              </a:ext>
            </a:extLst>
          </p:cNvPr>
          <p:cNvPicPr>
            <a:picLocks noChangeAspect="1"/>
          </p:cNvPicPr>
          <p:nvPr/>
        </p:nvPicPr>
        <p:blipFill>
          <a:blip r:embed="rId2"/>
          <a:stretch>
            <a:fillRect/>
          </a:stretch>
        </p:blipFill>
        <p:spPr>
          <a:xfrm>
            <a:off x="2208544" y="2234715"/>
            <a:ext cx="7067550" cy="2628900"/>
          </a:xfrm>
          <a:prstGeom prst="rect">
            <a:avLst/>
          </a:prstGeom>
        </p:spPr>
      </p:pic>
      <p:sp>
        <p:nvSpPr>
          <p:cNvPr id="9" name="文本框 8">
            <a:extLst>
              <a:ext uri="{FF2B5EF4-FFF2-40B4-BE49-F238E27FC236}">
                <a16:creationId xmlns:a16="http://schemas.microsoft.com/office/drawing/2014/main" id="{5961E972-292D-46FB-A2A7-9C8F2571EFC3}"/>
              </a:ext>
            </a:extLst>
          </p:cNvPr>
          <p:cNvSpPr txBox="1"/>
          <p:nvPr/>
        </p:nvSpPr>
        <p:spPr>
          <a:xfrm>
            <a:off x="2208544" y="5153587"/>
            <a:ext cx="7306727" cy="646331"/>
          </a:xfrm>
          <a:prstGeom prst="rect">
            <a:avLst/>
          </a:prstGeom>
          <a:noFill/>
        </p:spPr>
        <p:txBody>
          <a:bodyPr wrap="square" rtlCol="0">
            <a:spAutoFit/>
          </a:bodyPr>
          <a:lstStyle/>
          <a:p>
            <a:r>
              <a:rPr lang="zh-CN" altLang="en-US" dirty="0">
                <a:latin typeface="仓耳明楷 W03" panose="02010600030101010101" charset="-122"/>
                <a:ea typeface="仓耳明楷 W03" panose="02010600030101010101" charset="-122"/>
              </a:rPr>
              <a:t>用户栈寄存器现场信息随着</a:t>
            </a:r>
            <a:r>
              <a:rPr lang="en-US" altLang="zh-CN" dirty="0" err="1">
                <a:latin typeface="仓耳明楷 W03" panose="02010600030101010101" charset="-122"/>
                <a:ea typeface="仓耳明楷 W03" panose="02010600030101010101" charset="-122"/>
              </a:rPr>
              <a:t>syscall</a:t>
            </a:r>
            <a:r>
              <a:rPr lang="zh-CN" altLang="en-US" dirty="0">
                <a:latin typeface="仓耳明楷 W03" panose="02010600030101010101" charset="-122"/>
                <a:ea typeface="仓耳明楷 W03" panose="02010600030101010101" charset="-122"/>
              </a:rPr>
              <a:t>被传入内核栈，保存在</a:t>
            </a:r>
            <a:r>
              <a:rPr lang="en-US" altLang="zh-CN" dirty="0" err="1">
                <a:latin typeface="仓耳明楷 W03" panose="02010600030101010101" charset="-122"/>
                <a:ea typeface="仓耳明楷 W03" panose="02010600030101010101" charset="-122"/>
              </a:rPr>
              <a:t>taskContext</a:t>
            </a:r>
            <a:r>
              <a:rPr lang="zh-CN" altLang="en-US" dirty="0">
                <a:latin typeface="仓耳明楷 W03" panose="02010600030101010101" charset="-122"/>
                <a:ea typeface="仓耳明楷 W03" panose="02010600030101010101" charset="-122"/>
              </a:rPr>
              <a:t>中，结束系统调用后，再恢复用户栈寄存器现场。</a:t>
            </a:r>
          </a:p>
        </p:txBody>
      </p:sp>
    </p:spTree>
    <p:extLst>
      <p:ext uri="{BB962C8B-B14F-4D97-AF65-F5344CB8AC3E}">
        <p14:creationId xmlns:p14="http://schemas.microsoft.com/office/powerpoint/2010/main" val="3333303634"/>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1F4950DC-DF79-4A96-BDB1-C7A8545E4833}"/>
              </a:ext>
            </a:extLst>
          </p:cNvPr>
          <p:cNvGrpSpPr/>
          <p:nvPr/>
        </p:nvGrpSpPr>
        <p:grpSpPr>
          <a:xfrm>
            <a:off x="4464525" y="2196294"/>
            <a:ext cx="5118687" cy="2134081"/>
            <a:chOff x="4634648" y="2132496"/>
            <a:chExt cx="5118687" cy="2134081"/>
          </a:xfrm>
        </p:grpSpPr>
        <p:sp>
          <p:nvSpPr>
            <p:cNvPr id="9" name="Textbox 1">
              <a:extLst>
                <a:ext uri="{FF2B5EF4-FFF2-40B4-BE49-F238E27FC236}">
                  <a16:creationId xmlns:a16="http://schemas.microsoft.com/office/drawing/2014/main" id="{BFAA78C5-5B75-46DD-B921-BE65D0A25239}"/>
                </a:ext>
              </a:extLst>
            </p:cNvPr>
            <p:cNvSpPr/>
            <p:nvPr/>
          </p:nvSpPr>
          <p:spPr>
            <a:xfrm>
              <a:off x="4775145" y="2879536"/>
              <a:ext cx="3446298" cy="923330"/>
            </a:xfrm>
            <a:prstGeom prst="rect">
              <a:avLst/>
            </a:prstGeom>
            <a:noFill/>
          </p:spPr>
          <p:txBody>
            <a:bodyPr wrap="square">
              <a:spAutoFit/>
            </a:bodyPr>
            <a:lstStyle/>
            <a:p>
              <a:r>
                <a:rPr lang="zh-CN" altLang="en-US" sz="5400" spc="600" dirty="0">
                  <a:solidFill>
                    <a:srgbClr val="202F41"/>
                  </a:solidFill>
                  <a:latin typeface="仓耳玄三M W05" panose="02020400000000000000" pitchFamily="18" charset="-122"/>
                  <a:ea typeface="仓耳玄三M W05" panose="02020400000000000000" pitchFamily="18" charset="-122"/>
                  <a:sym typeface="+mn-lt"/>
                </a:rPr>
                <a:t>信号处理</a:t>
              </a:r>
              <a:endParaRPr lang="es-ES" sz="54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CuadroTexto 41">
              <a:extLst>
                <a:ext uri="{FF2B5EF4-FFF2-40B4-BE49-F238E27FC236}">
                  <a16:creationId xmlns:a16="http://schemas.microsoft.com/office/drawing/2014/main" id="{DF611D6A-F9AF-4069-A42A-EFCC71980A05}"/>
                </a:ext>
              </a:extLst>
            </p:cNvPr>
            <p:cNvSpPr txBox="1"/>
            <p:nvPr/>
          </p:nvSpPr>
          <p:spPr>
            <a:xfrm>
              <a:off x="4634648" y="2132496"/>
              <a:ext cx="2564230" cy="769441"/>
            </a:xfrm>
            <a:prstGeom prst="rect">
              <a:avLst/>
            </a:prstGeom>
            <a:noFill/>
          </p:spPr>
          <p:txBody>
            <a:bodyPr wrap="square">
              <a:spAutoFit/>
            </a:bodyPr>
            <a:lstStyle>
              <a:defPPr>
                <a:defRPr lang="zh-CN"/>
              </a:defPPr>
              <a:lvl1pPr algn="ctr">
                <a:defRPr sz="4400" b="0" i="0" spc="600">
                  <a:solidFill>
                    <a:srgbClr val="202F41"/>
                  </a:solidFill>
                  <a:effectLst/>
                  <a:latin typeface="仓耳玄三M W05" panose="02020400000000000000" pitchFamily="18" charset="-122"/>
                  <a:ea typeface="仓耳玄三M W05" panose="02020400000000000000" pitchFamily="18" charset="-122"/>
                </a:defRPr>
              </a:lvl1pPr>
            </a:lstStyle>
            <a:p>
              <a:r>
                <a:rPr lang="es-ES" spc="0" dirty="0">
                  <a:sym typeface="+mn-lt"/>
                </a:rPr>
                <a:t>PART 02</a:t>
              </a:r>
            </a:p>
          </p:txBody>
        </p:sp>
        <p:sp>
          <p:nvSpPr>
            <p:cNvPr id="13" name="文本框 12">
              <a:extLst>
                <a:ext uri="{FF2B5EF4-FFF2-40B4-BE49-F238E27FC236}">
                  <a16:creationId xmlns:a16="http://schemas.microsoft.com/office/drawing/2014/main" id="{521F9C28-1448-4FFE-96DD-97755D525F2D}"/>
                </a:ext>
              </a:extLst>
            </p:cNvPr>
            <p:cNvSpPr txBox="1"/>
            <p:nvPr/>
          </p:nvSpPr>
          <p:spPr>
            <a:xfrm>
              <a:off x="4818784" y="3880959"/>
              <a:ext cx="4934551" cy="385618"/>
            </a:xfrm>
            <a:prstGeom prst="rect">
              <a:avLst/>
            </a:prstGeom>
            <a:noFill/>
          </p:spPr>
          <p:txBody>
            <a:bodyPr wrap="square">
              <a:spAutoFit/>
            </a:bodyPr>
            <a:lstStyle>
              <a:defPPr>
                <a:defRPr lang="zh-CN"/>
              </a:defPPr>
              <a:lvl1pPr>
                <a:defRPr sz="1400">
                  <a:solidFill>
                    <a:schemeClr val="tx1">
                      <a:lumMod val="75000"/>
                      <a:lumOff val="25000"/>
                    </a:schemeClr>
                  </a:solidFill>
                  <a:latin typeface="仓耳玄三M W05" panose="02020400000000000000" pitchFamily="18" charset="-122"/>
                  <a:ea typeface="仓耳玄三M W05" panose="02020400000000000000" pitchFamily="18" charset="-122"/>
                </a:defRPr>
              </a:lvl1pPr>
            </a:lstStyle>
            <a:p>
              <a:pPr>
                <a:lnSpc>
                  <a:spcPts val="2500"/>
                </a:lnSpc>
              </a:pPr>
              <a:endParaRPr lang="zh-CN" altLang="en-US" sz="1600" dirty="0"/>
            </a:p>
          </p:txBody>
        </p:sp>
      </p:grpSp>
    </p:spTree>
    <p:extLst>
      <p:ext uri="{BB962C8B-B14F-4D97-AF65-F5344CB8AC3E}">
        <p14:creationId xmlns:p14="http://schemas.microsoft.com/office/powerpoint/2010/main" val="537814271"/>
      </p:ext>
    </p:extLst>
  </p:cSld>
  <p:clrMapOvr>
    <a:masterClrMapping/>
  </p:clrMapOvr>
  <mc:AlternateContent xmlns:mc="http://schemas.openxmlformats.org/markup-compatibility/2006" xmlns:p14="http://schemas.microsoft.com/office/powerpoint/2010/main">
    <mc:Choice Requires="p14">
      <p:transition spd="slow" p14:dur="17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205285"/>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信号处理</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pic>
        <p:nvPicPr>
          <p:cNvPr id="6" name="图片 5">
            <a:extLst>
              <a:ext uri="{FF2B5EF4-FFF2-40B4-BE49-F238E27FC236}">
                <a16:creationId xmlns:a16="http://schemas.microsoft.com/office/drawing/2014/main" id="{3D79D8AA-CDAB-EFF7-A3A1-C2D2249F0BE3}"/>
              </a:ext>
            </a:extLst>
          </p:cNvPr>
          <p:cNvPicPr>
            <a:picLocks noChangeAspect="1"/>
          </p:cNvPicPr>
          <p:nvPr/>
        </p:nvPicPr>
        <p:blipFill>
          <a:blip r:embed="rId2"/>
          <a:stretch>
            <a:fillRect/>
          </a:stretch>
        </p:blipFill>
        <p:spPr>
          <a:xfrm>
            <a:off x="2177859" y="1210791"/>
            <a:ext cx="7163421" cy="3154953"/>
          </a:xfrm>
          <a:prstGeom prst="rect">
            <a:avLst/>
          </a:prstGeom>
        </p:spPr>
      </p:pic>
      <p:sp>
        <p:nvSpPr>
          <p:cNvPr id="3" name="文本框 2">
            <a:extLst>
              <a:ext uri="{FF2B5EF4-FFF2-40B4-BE49-F238E27FC236}">
                <a16:creationId xmlns:a16="http://schemas.microsoft.com/office/drawing/2014/main" id="{C4627FD6-6466-7F81-8921-B2A1C589B120}"/>
              </a:ext>
            </a:extLst>
          </p:cNvPr>
          <p:cNvSpPr txBox="1"/>
          <p:nvPr/>
        </p:nvSpPr>
        <p:spPr>
          <a:xfrm>
            <a:off x="2062743" y="4585517"/>
            <a:ext cx="7278537" cy="369332"/>
          </a:xfrm>
          <a:prstGeom prst="rect">
            <a:avLst/>
          </a:prstGeom>
          <a:noFill/>
        </p:spPr>
        <p:txBody>
          <a:bodyPr wrap="square">
            <a:spAutoFit/>
          </a:bodyPr>
          <a:lstStyle/>
          <a:p>
            <a:r>
              <a:rPr lang="zh-CN" altLang="zh-CN" sz="1800" dirty="0">
                <a:effectLst/>
                <a:latin typeface="仓耳玄三M W05" panose="02010600030101010101" charset="-122"/>
                <a:ea typeface="仓耳玄三M W05" panose="02010600030101010101" charset="-122"/>
                <a:cs typeface="Times New Roman" panose="02020603050405020304" pitchFamily="18" charset="0"/>
              </a:rPr>
              <a:t>为什么要搞得那么复杂，就不能像系统调用那样简简单单就好了吗</a:t>
            </a:r>
            <a:r>
              <a:rPr lang="zh-CN" altLang="en-US" sz="1800" dirty="0">
                <a:effectLst/>
                <a:latin typeface="仓耳玄三M W05" panose="02010600030101010101" charset="-122"/>
                <a:ea typeface="仓耳玄三M W05" panose="02010600030101010101" charset="-122"/>
                <a:cs typeface="Times New Roman" panose="02020603050405020304" pitchFamily="18" charset="0"/>
              </a:rPr>
              <a:t>？</a:t>
            </a:r>
            <a:endParaRPr lang="zh-CN" altLang="en-US" dirty="0">
              <a:latin typeface="仓耳玄三M W05" panose="02010600030101010101" charset="-122"/>
              <a:ea typeface="仓耳玄三M W05" panose="02010600030101010101" charset="-122"/>
            </a:endParaRPr>
          </a:p>
        </p:txBody>
      </p:sp>
      <p:sp>
        <p:nvSpPr>
          <p:cNvPr id="9" name="文本框 8">
            <a:extLst>
              <a:ext uri="{FF2B5EF4-FFF2-40B4-BE49-F238E27FC236}">
                <a16:creationId xmlns:a16="http://schemas.microsoft.com/office/drawing/2014/main" id="{9172F247-32A1-F425-E2C2-75A6A3E7EC1E}"/>
              </a:ext>
            </a:extLst>
          </p:cNvPr>
          <p:cNvSpPr txBox="1"/>
          <p:nvPr/>
        </p:nvSpPr>
        <p:spPr>
          <a:xfrm>
            <a:off x="1708495" y="5207205"/>
            <a:ext cx="7987031" cy="369332"/>
          </a:xfrm>
          <a:prstGeom prst="rect">
            <a:avLst/>
          </a:prstGeom>
          <a:noFill/>
        </p:spPr>
        <p:txBody>
          <a:bodyPr wrap="square">
            <a:spAutoFit/>
          </a:bodyPr>
          <a:lstStyle/>
          <a:p>
            <a:r>
              <a:rPr lang="zh-CN" altLang="zh-CN" sz="1800" dirty="0">
                <a:effectLst/>
                <a:latin typeface="仓耳明楷 W03" panose="02010600030101010101" charset="-122"/>
                <a:ea typeface="仓耳明楷 W03" panose="02010600030101010101" charset="-122"/>
                <a:cs typeface="Times New Roman" panose="02020603050405020304" pitchFamily="18" charset="0"/>
              </a:rPr>
              <a:t>信号处理函数是在用户态下运行的，所以它就不得不返回到用户态去处理信号</a:t>
            </a:r>
            <a:r>
              <a:rPr lang="zh-CN" altLang="en-US" sz="1800" dirty="0">
                <a:effectLst/>
                <a:latin typeface="仓耳明楷 W03" panose="02010600030101010101" charset="-122"/>
                <a:ea typeface="仓耳明楷 W03" panose="02010600030101010101" charset="-122"/>
                <a:cs typeface="Times New Roman" panose="02020603050405020304" pitchFamily="18" charset="0"/>
              </a:rPr>
              <a:t>。</a:t>
            </a:r>
            <a:endParaRPr lang="zh-CN" altLang="en-US" dirty="0">
              <a:latin typeface="仓耳明楷 W03" panose="02010600030101010101" charset="-122"/>
              <a:ea typeface="仓耳明楷 W03" panose="02010600030101010101" charset="-122"/>
            </a:endParaRPr>
          </a:p>
        </p:txBody>
      </p:sp>
      <p:sp>
        <p:nvSpPr>
          <p:cNvPr id="12" name="文本框 11">
            <a:extLst>
              <a:ext uri="{FF2B5EF4-FFF2-40B4-BE49-F238E27FC236}">
                <a16:creationId xmlns:a16="http://schemas.microsoft.com/office/drawing/2014/main" id="{BEFA1430-2857-56A5-6720-747608598881}"/>
              </a:ext>
            </a:extLst>
          </p:cNvPr>
          <p:cNvSpPr txBox="1"/>
          <p:nvPr/>
        </p:nvSpPr>
        <p:spPr>
          <a:xfrm>
            <a:off x="2393111" y="5796310"/>
            <a:ext cx="6732916" cy="369332"/>
          </a:xfrm>
          <a:prstGeom prst="rect">
            <a:avLst/>
          </a:prstGeom>
          <a:noFill/>
        </p:spPr>
        <p:txBody>
          <a:bodyPr wrap="square">
            <a:spAutoFit/>
          </a:bodyPr>
          <a:lstStyle/>
          <a:p>
            <a:r>
              <a:rPr lang="zh-CN" altLang="zh-CN" sz="1800" dirty="0">
                <a:effectLst/>
                <a:latin typeface="仓耳玄三M W05" panose="02010600030101010101" charset="-122"/>
                <a:ea typeface="仓耳玄三M W05" panose="02010600030101010101" charset="-122"/>
                <a:cs typeface="Times New Roman" panose="02020603050405020304" pitchFamily="18" charset="0"/>
              </a:rPr>
              <a:t>它到底是如何做到</a:t>
            </a:r>
            <a:r>
              <a:rPr lang="zh-CN" altLang="en-US" dirty="0">
                <a:latin typeface="仓耳玄三M W05" panose="02010600030101010101" charset="-122"/>
                <a:ea typeface="仓耳玄三M W05" panose="02010600030101010101" charset="-122"/>
                <a:cs typeface="Times New Roman" panose="02020603050405020304" pitchFamily="18" charset="0"/>
              </a:rPr>
              <a:t>返回去处理</a:t>
            </a:r>
            <a:r>
              <a:rPr lang="zh-CN" altLang="zh-CN" sz="1800" dirty="0">
                <a:effectLst/>
                <a:latin typeface="仓耳玄三M W05" panose="02010600030101010101" charset="-122"/>
                <a:ea typeface="仓耳玄三M W05" panose="02010600030101010101" charset="-122"/>
                <a:cs typeface="Times New Roman" panose="02020603050405020304" pitchFamily="18" charset="0"/>
              </a:rPr>
              <a:t>的呢？又是怎么返回内核态的呢？</a:t>
            </a:r>
            <a:endParaRPr lang="zh-CN" altLang="en-US" dirty="0">
              <a:latin typeface="仓耳玄三M W05" panose="02010600030101010101" charset="-122"/>
              <a:ea typeface="仓耳玄三M W05" panose="02010600030101010101" charset="-122"/>
            </a:endParaRPr>
          </a:p>
        </p:txBody>
      </p:sp>
    </p:spTree>
    <p:extLst>
      <p:ext uri="{BB962C8B-B14F-4D97-AF65-F5344CB8AC3E}">
        <p14:creationId xmlns:p14="http://schemas.microsoft.com/office/powerpoint/2010/main" val="3276586061"/>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105176"/>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信号处理</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文本框 9">
            <a:extLst>
              <a:ext uri="{FF2B5EF4-FFF2-40B4-BE49-F238E27FC236}">
                <a16:creationId xmlns:a16="http://schemas.microsoft.com/office/drawing/2014/main" id="{E1DE012F-A149-6AFA-BE6D-9189AEF9CD40}"/>
              </a:ext>
            </a:extLst>
          </p:cNvPr>
          <p:cNvSpPr txBox="1"/>
          <p:nvPr/>
        </p:nvSpPr>
        <p:spPr>
          <a:xfrm>
            <a:off x="1070424" y="1138864"/>
            <a:ext cx="5442520"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err="1"/>
              <a:t>los_hw_exc.S</a:t>
            </a:r>
            <a:r>
              <a:rPr lang="en-US" altLang="zh-CN" dirty="0"/>
              <a:t> </a:t>
            </a:r>
            <a:r>
              <a:rPr lang="en-US" altLang="zh-CN" sz="1400" dirty="0">
                <a:latin typeface="仓耳明楷 W03" panose="02010600030101010101" charset="-122"/>
                <a:ea typeface="仓耳明楷 W03" panose="02010600030101010101" charset="-122"/>
              </a:rPr>
              <a:t>_</a:t>
            </a:r>
            <a:r>
              <a:rPr lang="en-US" altLang="zh-CN" sz="1400" dirty="0" err="1">
                <a:latin typeface="仓耳明楷 W03" panose="02010600030101010101" charset="-122"/>
                <a:ea typeface="仓耳明楷 W03" panose="02010600030101010101" charset="-122"/>
              </a:rPr>
              <a:t>osExceptSwiHdl</a:t>
            </a:r>
            <a:r>
              <a:rPr lang="zh-CN" altLang="en-US" sz="1400" dirty="0">
                <a:latin typeface="仓耳明楷 W03" panose="02010600030101010101" charset="-122"/>
                <a:ea typeface="仓耳明楷 W03" panose="02010600030101010101" charset="-122"/>
              </a:rPr>
              <a:t>（续）</a:t>
            </a:r>
            <a:endParaRPr lang="zh-CN" altLang="en-US" sz="1400" dirty="0"/>
          </a:p>
        </p:txBody>
      </p:sp>
      <p:pic>
        <p:nvPicPr>
          <p:cNvPr id="17" name="图片 16">
            <a:extLst>
              <a:ext uri="{FF2B5EF4-FFF2-40B4-BE49-F238E27FC236}">
                <a16:creationId xmlns:a16="http://schemas.microsoft.com/office/drawing/2014/main" id="{78C194B4-2061-A056-EF4E-CA68A20FEC42}"/>
              </a:ext>
            </a:extLst>
          </p:cNvPr>
          <p:cNvPicPr>
            <a:picLocks noChangeAspect="1"/>
          </p:cNvPicPr>
          <p:nvPr/>
        </p:nvPicPr>
        <p:blipFill>
          <a:blip r:embed="rId2"/>
          <a:stretch>
            <a:fillRect/>
          </a:stretch>
        </p:blipFill>
        <p:spPr>
          <a:xfrm>
            <a:off x="525881" y="2299597"/>
            <a:ext cx="7331075" cy="3368332"/>
          </a:xfrm>
          <a:prstGeom prst="rect">
            <a:avLst/>
          </a:prstGeom>
        </p:spPr>
      </p:pic>
      <p:pic>
        <p:nvPicPr>
          <p:cNvPr id="18" name="图片 17">
            <a:extLst>
              <a:ext uri="{FF2B5EF4-FFF2-40B4-BE49-F238E27FC236}">
                <a16:creationId xmlns:a16="http://schemas.microsoft.com/office/drawing/2014/main" id="{07656619-9077-1A60-88AA-4CBCCF8828E8}"/>
              </a:ext>
            </a:extLst>
          </p:cNvPr>
          <p:cNvPicPr>
            <a:picLocks noChangeAspect="1"/>
          </p:cNvPicPr>
          <p:nvPr/>
        </p:nvPicPr>
        <p:blipFill>
          <a:blip r:embed="rId3"/>
          <a:stretch>
            <a:fillRect/>
          </a:stretch>
        </p:blipFill>
        <p:spPr>
          <a:xfrm>
            <a:off x="7988189" y="1783272"/>
            <a:ext cx="1554615" cy="4328535"/>
          </a:xfrm>
          <a:prstGeom prst="rect">
            <a:avLst/>
          </a:prstGeom>
        </p:spPr>
      </p:pic>
      <p:pic>
        <p:nvPicPr>
          <p:cNvPr id="19" name="图片 18">
            <a:extLst>
              <a:ext uri="{FF2B5EF4-FFF2-40B4-BE49-F238E27FC236}">
                <a16:creationId xmlns:a16="http://schemas.microsoft.com/office/drawing/2014/main" id="{CB076C5D-06FA-B645-6BE2-FC6781FA971E}"/>
              </a:ext>
            </a:extLst>
          </p:cNvPr>
          <p:cNvPicPr>
            <a:picLocks noChangeAspect="1"/>
          </p:cNvPicPr>
          <p:nvPr/>
        </p:nvPicPr>
        <p:blipFill>
          <a:blip r:embed="rId4"/>
          <a:stretch>
            <a:fillRect/>
          </a:stretch>
        </p:blipFill>
        <p:spPr>
          <a:xfrm>
            <a:off x="9674037" y="2213313"/>
            <a:ext cx="1867062" cy="3345470"/>
          </a:xfrm>
          <a:prstGeom prst="rect">
            <a:avLst/>
          </a:prstGeom>
        </p:spPr>
      </p:pic>
      <p:sp>
        <p:nvSpPr>
          <p:cNvPr id="20" name="文本框 19">
            <a:extLst>
              <a:ext uri="{FF2B5EF4-FFF2-40B4-BE49-F238E27FC236}">
                <a16:creationId xmlns:a16="http://schemas.microsoft.com/office/drawing/2014/main" id="{F0A4BA74-40E1-36AF-8F9D-CF034BFF397A}"/>
              </a:ext>
            </a:extLst>
          </p:cNvPr>
          <p:cNvSpPr txBox="1"/>
          <p:nvPr/>
        </p:nvSpPr>
        <p:spPr>
          <a:xfrm>
            <a:off x="6091131" y="1408361"/>
            <a:ext cx="4969707" cy="338554"/>
          </a:xfrm>
          <a:prstGeom prst="rect">
            <a:avLst/>
          </a:prstGeom>
          <a:noFill/>
        </p:spPr>
        <p:txBody>
          <a:bodyPr wrap="square" rtlCol="0">
            <a:spAutoFit/>
          </a:bodyPr>
          <a:lstStyle/>
          <a:p>
            <a:r>
              <a:rPr lang="en-US" altLang="zh-CN" sz="1600" dirty="0">
                <a:latin typeface="仓耳明楷 W03" panose="02010600030101010101" charset="-122"/>
                <a:ea typeface="仓耳明楷 W03" panose="02010600030101010101" charset="-122"/>
              </a:rPr>
              <a:t>R0</a:t>
            </a:r>
            <a:r>
              <a:rPr lang="zh-CN" altLang="en-US" sz="1600" dirty="0">
                <a:latin typeface="仓耳明楷 W03" panose="02010600030101010101" charset="-122"/>
                <a:ea typeface="仓耳明楷 W03" panose="02010600030101010101" charset="-122"/>
              </a:rPr>
              <a:t>指向原来的</a:t>
            </a:r>
            <a:r>
              <a:rPr lang="en-US" altLang="zh-CN" sz="1600" dirty="0" err="1">
                <a:latin typeface="仓耳明楷 W03" panose="02010600030101010101" charset="-122"/>
                <a:ea typeface="仓耳明楷 W03" panose="02010600030101010101" charset="-122"/>
              </a:rPr>
              <a:t>taskcontext</a:t>
            </a:r>
            <a:r>
              <a:rPr lang="zh-CN" altLang="en-US" sz="1600" dirty="0">
                <a:latin typeface="仓耳明楷 W03" panose="02010600030101010101" charset="-122"/>
                <a:ea typeface="仓耳明楷 W03" panose="02010600030101010101" charset="-122"/>
              </a:rPr>
              <a:t>，</a:t>
            </a:r>
            <a:r>
              <a:rPr lang="en-US" altLang="zh-CN" sz="1600" dirty="0">
                <a:latin typeface="仓耳明楷 W03" panose="02010600030101010101" charset="-122"/>
                <a:ea typeface="仓耳明楷 W03" panose="02010600030101010101" charset="-122"/>
              </a:rPr>
              <a:t>R1</a:t>
            </a:r>
            <a:r>
              <a:rPr lang="zh-CN" altLang="en-US" sz="1600" dirty="0">
                <a:latin typeface="仓耳明楷 W03" panose="02010600030101010101" charset="-122"/>
                <a:ea typeface="仓耳明楷 W03" panose="02010600030101010101" charset="-122"/>
              </a:rPr>
              <a:t>指向一个新的</a:t>
            </a:r>
            <a:r>
              <a:rPr lang="en-US" altLang="zh-CN" sz="1600" dirty="0" err="1">
                <a:latin typeface="仓耳明楷 W03" panose="02010600030101010101" charset="-122"/>
                <a:ea typeface="仓耳明楷 W03" panose="02010600030101010101" charset="-122"/>
              </a:rPr>
              <a:t>irqcontext</a:t>
            </a:r>
            <a:r>
              <a:rPr lang="zh-CN" altLang="en-US" sz="1600" dirty="0">
                <a:latin typeface="仓耳明楷 W03" panose="02010600030101010101" charset="-122"/>
                <a:ea typeface="仓耳明楷 W03" panose="02010600030101010101" charset="-122"/>
              </a:rPr>
              <a:t>。</a:t>
            </a:r>
          </a:p>
        </p:txBody>
      </p:sp>
    </p:spTree>
    <p:extLst>
      <p:ext uri="{BB962C8B-B14F-4D97-AF65-F5344CB8AC3E}">
        <p14:creationId xmlns:p14="http://schemas.microsoft.com/office/powerpoint/2010/main" val="4016036753"/>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76755" y="88024"/>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信号处理</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pic>
        <p:nvPicPr>
          <p:cNvPr id="3" name="图片 2">
            <a:extLst>
              <a:ext uri="{FF2B5EF4-FFF2-40B4-BE49-F238E27FC236}">
                <a16:creationId xmlns:a16="http://schemas.microsoft.com/office/drawing/2014/main" id="{E149BC05-5C97-6DB5-7CA1-3D99EC90F274}"/>
              </a:ext>
            </a:extLst>
          </p:cNvPr>
          <p:cNvPicPr>
            <a:picLocks noChangeAspect="1"/>
          </p:cNvPicPr>
          <p:nvPr/>
        </p:nvPicPr>
        <p:blipFill>
          <a:blip r:embed="rId2"/>
          <a:stretch>
            <a:fillRect/>
          </a:stretch>
        </p:blipFill>
        <p:spPr>
          <a:xfrm>
            <a:off x="1408448" y="4957528"/>
            <a:ext cx="7925487" cy="693480"/>
          </a:xfrm>
          <a:prstGeom prst="rect">
            <a:avLst/>
          </a:prstGeom>
        </p:spPr>
      </p:pic>
      <p:sp>
        <p:nvSpPr>
          <p:cNvPr id="4" name="文本框 3">
            <a:extLst>
              <a:ext uri="{FF2B5EF4-FFF2-40B4-BE49-F238E27FC236}">
                <a16:creationId xmlns:a16="http://schemas.microsoft.com/office/drawing/2014/main" id="{5142C8F0-A096-BEE3-6C51-FFB8C3B1F453}"/>
              </a:ext>
            </a:extLst>
          </p:cNvPr>
          <p:cNvSpPr txBox="1"/>
          <p:nvPr/>
        </p:nvSpPr>
        <p:spPr>
          <a:xfrm>
            <a:off x="1034287" y="1123604"/>
            <a:ext cx="5780581"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err="1"/>
              <a:t>los_signal.c</a:t>
            </a:r>
            <a:endParaRPr lang="en-US" altLang="zh-CN" sz="1600" dirty="0">
              <a:solidFill>
                <a:schemeClr val="tx1"/>
              </a:solidFill>
              <a:effectLst/>
              <a:latin typeface="仓耳明楷 W03" panose="02010600030101010101" charset="-122"/>
              <a:ea typeface="仓耳明楷 W03" panose="02010600030101010101" charset="-122"/>
            </a:endParaRPr>
          </a:p>
        </p:txBody>
      </p:sp>
      <p:sp>
        <p:nvSpPr>
          <p:cNvPr id="10" name="文本框 9">
            <a:extLst>
              <a:ext uri="{FF2B5EF4-FFF2-40B4-BE49-F238E27FC236}">
                <a16:creationId xmlns:a16="http://schemas.microsoft.com/office/drawing/2014/main" id="{3747B9E6-B9E3-717C-BA9F-28EDC36DC300}"/>
              </a:ext>
            </a:extLst>
          </p:cNvPr>
          <p:cNvSpPr txBox="1"/>
          <p:nvPr/>
        </p:nvSpPr>
        <p:spPr>
          <a:xfrm>
            <a:off x="1984075" y="2009955"/>
            <a:ext cx="8333117" cy="646331"/>
          </a:xfrm>
          <a:prstGeom prst="rect">
            <a:avLst/>
          </a:prstGeom>
          <a:noFill/>
        </p:spPr>
        <p:txBody>
          <a:bodyPr wrap="square" rtlCol="0">
            <a:spAutoFit/>
          </a:bodyPr>
          <a:lstStyle/>
          <a:p>
            <a:r>
              <a:rPr lang="en-US" altLang="zh-CN" sz="1800" dirty="0" err="1">
                <a:solidFill>
                  <a:schemeClr val="tx1"/>
                </a:solidFill>
                <a:effectLst/>
                <a:latin typeface="仓耳明楷 W03" panose="02010600030101010101" charset="-122"/>
                <a:ea typeface="仓耳明楷 W03" panose="02010600030101010101" charset="-122"/>
              </a:rPr>
              <a:t>OsSaveSignalContext</a:t>
            </a:r>
            <a:r>
              <a:rPr lang="zh-CN" altLang="en-US" sz="1800" dirty="0">
                <a:solidFill>
                  <a:schemeClr val="tx1"/>
                </a:solidFill>
                <a:effectLst/>
                <a:latin typeface="仓耳明楷 W03" panose="02010600030101010101" charset="-122"/>
                <a:ea typeface="仓耳明楷 W03" panose="02010600030101010101" charset="-122"/>
              </a:rPr>
              <a:t>函数主要做了三件事，获取信号处理函数，保存用户栈寄存器信息，</a:t>
            </a:r>
            <a:r>
              <a:rPr lang="zh-CN" altLang="en-US" dirty="0">
                <a:latin typeface="仓耳明楷 W03" panose="02010600030101010101" charset="-122"/>
                <a:ea typeface="仓耳明楷 W03" panose="02010600030101010101" charset="-122"/>
              </a:rPr>
              <a:t>修改</a:t>
            </a:r>
            <a:r>
              <a:rPr lang="en-US" altLang="zh-CN" dirty="0">
                <a:latin typeface="仓耳明楷 W03" panose="02010600030101010101" charset="-122"/>
                <a:ea typeface="仓耳明楷 W03" panose="02010600030101010101" charset="-122"/>
              </a:rPr>
              <a:t>PC</a:t>
            </a:r>
            <a:r>
              <a:rPr lang="zh-CN" altLang="en-US" dirty="0">
                <a:latin typeface="仓耳明楷 W03" panose="02010600030101010101" charset="-122"/>
                <a:ea typeface="仓耳明楷 W03" panose="02010600030101010101" charset="-122"/>
              </a:rPr>
              <a:t>寄存器的值指向信号处理函数。</a:t>
            </a:r>
            <a:endParaRPr lang="zh-CN" altLang="en-US" dirty="0"/>
          </a:p>
        </p:txBody>
      </p:sp>
      <p:pic>
        <p:nvPicPr>
          <p:cNvPr id="14" name="图片 13">
            <a:extLst>
              <a:ext uri="{FF2B5EF4-FFF2-40B4-BE49-F238E27FC236}">
                <a16:creationId xmlns:a16="http://schemas.microsoft.com/office/drawing/2014/main" id="{00E74572-175D-C78F-30D3-2246EE55ED56}"/>
              </a:ext>
            </a:extLst>
          </p:cNvPr>
          <p:cNvPicPr>
            <a:picLocks noChangeAspect="1"/>
          </p:cNvPicPr>
          <p:nvPr/>
        </p:nvPicPr>
        <p:blipFill>
          <a:blip r:embed="rId3"/>
          <a:stretch>
            <a:fillRect/>
          </a:stretch>
        </p:blipFill>
        <p:spPr>
          <a:xfrm>
            <a:off x="996463" y="2656286"/>
            <a:ext cx="9975444" cy="2187130"/>
          </a:xfrm>
          <a:prstGeom prst="rect">
            <a:avLst/>
          </a:prstGeom>
        </p:spPr>
      </p:pic>
      <p:sp>
        <p:nvSpPr>
          <p:cNvPr id="15" name="文本框 14">
            <a:extLst>
              <a:ext uri="{FF2B5EF4-FFF2-40B4-BE49-F238E27FC236}">
                <a16:creationId xmlns:a16="http://schemas.microsoft.com/office/drawing/2014/main" id="{9FD8E058-4DA8-B490-9714-2E3CF60A2032}"/>
              </a:ext>
            </a:extLst>
          </p:cNvPr>
          <p:cNvSpPr txBox="1"/>
          <p:nvPr/>
        </p:nvSpPr>
        <p:spPr>
          <a:xfrm>
            <a:off x="5444370" y="1092879"/>
            <a:ext cx="6747630" cy="830997"/>
          </a:xfrm>
          <a:prstGeom prst="rect">
            <a:avLst/>
          </a:prstGeom>
          <a:noFill/>
        </p:spPr>
        <p:txBody>
          <a:bodyPr wrap="square" rtlCol="0">
            <a:spAutoFit/>
          </a:bodyPr>
          <a:lstStyle/>
          <a:p>
            <a:endParaRPr lang="en-US" altLang="zh-CN" sz="1600" dirty="0">
              <a:latin typeface="仓耳明楷 W03" panose="02010600030101010101" charset="-122"/>
              <a:ea typeface="仓耳明楷 W03" panose="02010600030101010101" charset="-122"/>
            </a:endParaRPr>
          </a:p>
          <a:p>
            <a:r>
              <a:rPr lang="en-US" altLang="zh-CN" sz="1600" dirty="0">
                <a:latin typeface="仓耳明楷 W03" panose="02010600030101010101" charset="-122"/>
                <a:ea typeface="仓耳明楷 W03" panose="02010600030101010101" charset="-122"/>
              </a:rPr>
              <a:t>R0</a:t>
            </a:r>
            <a:r>
              <a:rPr lang="zh-CN" altLang="en-US" sz="1600" dirty="0">
                <a:latin typeface="仓耳明楷 W03" panose="02010600030101010101" charset="-122"/>
                <a:ea typeface="仓耳明楷 W03" panose="02010600030101010101" charset="-122"/>
              </a:rPr>
              <a:t>指向原来的</a:t>
            </a:r>
            <a:r>
              <a:rPr lang="en-US" altLang="zh-CN" sz="1600" dirty="0" err="1">
                <a:latin typeface="仓耳明楷 W03" panose="02010600030101010101" charset="-122"/>
                <a:ea typeface="仓耳明楷 W03" panose="02010600030101010101" charset="-122"/>
              </a:rPr>
              <a:t>taskcontext</a:t>
            </a:r>
            <a:r>
              <a:rPr lang="zh-CN" altLang="en-US" sz="1600" dirty="0">
                <a:latin typeface="仓耳明楷 W03" panose="02010600030101010101" charset="-122"/>
                <a:ea typeface="仓耳明楷 W03" panose="02010600030101010101" charset="-122"/>
              </a:rPr>
              <a:t>， 在该函数中对应的值为</a:t>
            </a:r>
            <a:r>
              <a:rPr lang="en-US" altLang="zh-CN" sz="1600" dirty="0" err="1">
                <a:latin typeface="仓耳明楷 W03" panose="02010600030101010101" charset="-122"/>
                <a:ea typeface="仓耳明楷 W03" panose="02010600030101010101" charset="-122"/>
              </a:rPr>
              <a:t>sp</a:t>
            </a:r>
            <a:r>
              <a:rPr lang="zh-CN" altLang="en-US" sz="1600" dirty="0">
                <a:latin typeface="仓耳明楷 W03" panose="02010600030101010101" charset="-122"/>
                <a:ea typeface="仓耳明楷 W03" panose="02010600030101010101" charset="-122"/>
              </a:rPr>
              <a:t>，</a:t>
            </a:r>
            <a:endParaRPr lang="en-US" altLang="zh-CN" sz="1600" dirty="0">
              <a:latin typeface="仓耳明楷 W03" panose="02010600030101010101" charset="-122"/>
              <a:ea typeface="仓耳明楷 W03" panose="02010600030101010101" charset="-122"/>
            </a:endParaRPr>
          </a:p>
          <a:p>
            <a:r>
              <a:rPr lang="en-US" altLang="zh-CN" sz="1600" dirty="0">
                <a:latin typeface="仓耳明楷 W03" panose="02010600030101010101" charset="-122"/>
                <a:ea typeface="仓耳明楷 W03" panose="02010600030101010101" charset="-122"/>
              </a:rPr>
              <a:t>R1</a:t>
            </a:r>
            <a:r>
              <a:rPr lang="zh-CN" altLang="en-US" sz="1600" dirty="0">
                <a:latin typeface="仓耳明楷 W03" panose="02010600030101010101" charset="-122"/>
                <a:ea typeface="仓耳明楷 W03" panose="02010600030101010101" charset="-122"/>
              </a:rPr>
              <a:t>指向一个新的</a:t>
            </a:r>
            <a:r>
              <a:rPr lang="en-US" altLang="zh-CN" sz="1600" dirty="0" err="1">
                <a:latin typeface="仓耳明楷 W03" panose="02010600030101010101" charset="-122"/>
                <a:ea typeface="仓耳明楷 W03" panose="02010600030101010101" charset="-122"/>
              </a:rPr>
              <a:t>irqcontext</a:t>
            </a:r>
            <a:r>
              <a:rPr lang="zh-CN" altLang="en-US" sz="1600" dirty="0">
                <a:latin typeface="仓耳明楷 W03" panose="02010600030101010101" charset="-122"/>
                <a:ea typeface="仓耳明楷 W03" panose="02010600030101010101" charset="-122"/>
              </a:rPr>
              <a:t>， 在该函数中对应的值为</a:t>
            </a:r>
            <a:r>
              <a:rPr lang="en-US" altLang="zh-CN" sz="1600" dirty="0" err="1">
                <a:latin typeface="仓耳明楷 W03" panose="02010600030101010101" charset="-122"/>
                <a:ea typeface="仓耳明楷 W03" panose="02010600030101010101" charset="-122"/>
              </a:rPr>
              <a:t>newSp</a:t>
            </a:r>
            <a:r>
              <a:rPr lang="zh-CN" altLang="en-US" sz="1600" dirty="0">
                <a:latin typeface="仓耳明楷 W03" panose="02010600030101010101" charset="-122"/>
                <a:ea typeface="仓耳明楷 W03" panose="02010600030101010101" charset="-122"/>
              </a:rPr>
              <a:t>。</a:t>
            </a:r>
            <a:endParaRPr lang="en-US" altLang="zh-CN" sz="1600" dirty="0">
              <a:latin typeface="仓耳明楷 W03" panose="02010600030101010101" charset="-122"/>
              <a:ea typeface="仓耳明楷 W03" panose="02010600030101010101" charset="-122"/>
            </a:endParaRPr>
          </a:p>
        </p:txBody>
      </p:sp>
      <p:pic>
        <p:nvPicPr>
          <p:cNvPr id="6" name="图片 5">
            <a:extLst>
              <a:ext uri="{FF2B5EF4-FFF2-40B4-BE49-F238E27FC236}">
                <a16:creationId xmlns:a16="http://schemas.microsoft.com/office/drawing/2014/main" id="{BFF436CF-F9C3-67F4-D3BC-4143B7D6949F}"/>
              </a:ext>
            </a:extLst>
          </p:cNvPr>
          <p:cNvPicPr>
            <a:picLocks noChangeAspect="1"/>
          </p:cNvPicPr>
          <p:nvPr/>
        </p:nvPicPr>
        <p:blipFill rotWithShape="1">
          <a:blip r:embed="rId4"/>
          <a:srcRect t="15614" r="38860" b="68948"/>
          <a:stretch/>
        </p:blipFill>
        <p:spPr>
          <a:xfrm>
            <a:off x="1687025" y="5896909"/>
            <a:ext cx="2953986" cy="210593"/>
          </a:xfrm>
          <a:prstGeom prst="rect">
            <a:avLst/>
          </a:prstGeom>
        </p:spPr>
      </p:pic>
      <p:sp>
        <p:nvSpPr>
          <p:cNvPr id="8" name="文本框 7">
            <a:extLst>
              <a:ext uri="{FF2B5EF4-FFF2-40B4-BE49-F238E27FC236}">
                <a16:creationId xmlns:a16="http://schemas.microsoft.com/office/drawing/2014/main" id="{3A161DAF-7619-A489-C8E9-9C3BD3F54ACE}"/>
              </a:ext>
            </a:extLst>
          </p:cNvPr>
          <p:cNvSpPr txBox="1"/>
          <p:nvPr/>
        </p:nvSpPr>
        <p:spPr>
          <a:xfrm>
            <a:off x="4743986" y="5813028"/>
            <a:ext cx="3166251" cy="369332"/>
          </a:xfrm>
          <a:prstGeom prst="rect">
            <a:avLst/>
          </a:prstGeom>
          <a:noFill/>
        </p:spPr>
        <p:txBody>
          <a:bodyPr wrap="none" rtlCol="0">
            <a:spAutoFit/>
          </a:bodyPr>
          <a:lstStyle/>
          <a:p>
            <a:r>
              <a:rPr lang="en-US" altLang="zh-CN" dirty="0" err="1">
                <a:latin typeface="仓耳明楷 W03" panose="02010600030101010101" charset="-122"/>
                <a:ea typeface="仓耳明楷 W03" panose="02010600030101010101" charset="-122"/>
              </a:rPr>
              <a:t>newSp</a:t>
            </a:r>
            <a:r>
              <a:rPr lang="zh-CN" altLang="en-US" dirty="0">
                <a:latin typeface="仓耳明楷 W03" panose="02010600030101010101" charset="-122"/>
                <a:ea typeface="仓耳明楷 W03" panose="02010600030101010101" charset="-122"/>
              </a:rPr>
              <a:t>的</a:t>
            </a:r>
            <a:r>
              <a:rPr lang="en-US" altLang="zh-CN" dirty="0">
                <a:latin typeface="仓耳明楷 W03" panose="02010600030101010101" charset="-122"/>
                <a:ea typeface="仓耳明楷 W03" panose="02010600030101010101" charset="-122"/>
              </a:rPr>
              <a:t>PC</a:t>
            </a:r>
            <a:r>
              <a:rPr lang="zh-CN" altLang="en-US" dirty="0">
                <a:latin typeface="仓耳明楷 W03" panose="02010600030101010101" charset="-122"/>
                <a:ea typeface="仓耳明楷 W03" panose="02010600030101010101" charset="-122"/>
              </a:rPr>
              <a:t>指向信号处理函数</a:t>
            </a:r>
          </a:p>
        </p:txBody>
      </p:sp>
    </p:spTree>
    <p:extLst>
      <p:ext uri="{BB962C8B-B14F-4D97-AF65-F5344CB8AC3E}">
        <p14:creationId xmlns:p14="http://schemas.microsoft.com/office/powerpoint/2010/main" val="3365709737"/>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6001" y="128180"/>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信号处理</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pic>
        <p:nvPicPr>
          <p:cNvPr id="4" name="图片 3">
            <a:extLst>
              <a:ext uri="{FF2B5EF4-FFF2-40B4-BE49-F238E27FC236}">
                <a16:creationId xmlns:a16="http://schemas.microsoft.com/office/drawing/2014/main" id="{98926D85-0D49-28BB-1A3F-4E69F65AB982}"/>
              </a:ext>
            </a:extLst>
          </p:cNvPr>
          <p:cNvPicPr>
            <a:picLocks noChangeAspect="1"/>
          </p:cNvPicPr>
          <p:nvPr/>
        </p:nvPicPr>
        <p:blipFill>
          <a:blip r:embed="rId2"/>
          <a:stretch>
            <a:fillRect/>
          </a:stretch>
        </p:blipFill>
        <p:spPr>
          <a:xfrm>
            <a:off x="1867118" y="1758057"/>
            <a:ext cx="7544454" cy="1013548"/>
          </a:xfrm>
          <a:prstGeom prst="rect">
            <a:avLst/>
          </a:prstGeom>
        </p:spPr>
      </p:pic>
      <p:sp>
        <p:nvSpPr>
          <p:cNvPr id="6" name="文本框 5">
            <a:extLst>
              <a:ext uri="{FF2B5EF4-FFF2-40B4-BE49-F238E27FC236}">
                <a16:creationId xmlns:a16="http://schemas.microsoft.com/office/drawing/2014/main" id="{8B269573-CC97-6E9C-7EB0-949A154579A6}"/>
              </a:ext>
            </a:extLst>
          </p:cNvPr>
          <p:cNvSpPr txBox="1"/>
          <p:nvPr/>
        </p:nvSpPr>
        <p:spPr>
          <a:xfrm>
            <a:off x="1070424" y="1138864"/>
            <a:ext cx="5442520"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err="1"/>
              <a:t>los_hw_exc.S</a:t>
            </a:r>
            <a:r>
              <a:rPr lang="en-US" altLang="zh-CN" dirty="0"/>
              <a:t> </a:t>
            </a:r>
            <a:r>
              <a:rPr lang="en-US" altLang="zh-CN" sz="1400" dirty="0">
                <a:latin typeface="仓耳明楷 W03" panose="02010600030101010101" charset="-122"/>
                <a:ea typeface="仓耳明楷 W03" panose="02010600030101010101" charset="-122"/>
              </a:rPr>
              <a:t>_</a:t>
            </a:r>
            <a:r>
              <a:rPr lang="en-US" altLang="zh-CN" sz="1400" dirty="0" err="1">
                <a:latin typeface="仓耳明楷 W03" panose="02010600030101010101" charset="-122"/>
                <a:ea typeface="仓耳明楷 W03" panose="02010600030101010101" charset="-122"/>
              </a:rPr>
              <a:t>osExceptSwiHdl</a:t>
            </a:r>
            <a:r>
              <a:rPr lang="zh-CN" altLang="en-US" sz="1400" dirty="0">
                <a:latin typeface="仓耳明楷 W03" panose="02010600030101010101" charset="-122"/>
                <a:ea typeface="仓耳明楷 W03" panose="02010600030101010101" charset="-122"/>
              </a:rPr>
              <a:t>（续）</a:t>
            </a:r>
            <a:endParaRPr lang="zh-CN" altLang="en-US" sz="1400" dirty="0"/>
          </a:p>
        </p:txBody>
      </p:sp>
      <p:sp>
        <p:nvSpPr>
          <p:cNvPr id="9" name="文本框 8">
            <a:extLst>
              <a:ext uri="{FF2B5EF4-FFF2-40B4-BE49-F238E27FC236}">
                <a16:creationId xmlns:a16="http://schemas.microsoft.com/office/drawing/2014/main" id="{D9C94632-4577-7DA6-645C-17101E1BC8B1}"/>
              </a:ext>
            </a:extLst>
          </p:cNvPr>
          <p:cNvSpPr txBox="1"/>
          <p:nvPr/>
        </p:nvSpPr>
        <p:spPr>
          <a:xfrm>
            <a:off x="4623759" y="1792827"/>
            <a:ext cx="6754482" cy="338554"/>
          </a:xfrm>
          <a:prstGeom prst="rect">
            <a:avLst/>
          </a:prstGeom>
          <a:noFill/>
        </p:spPr>
        <p:txBody>
          <a:bodyPr wrap="square" rtlCol="0">
            <a:spAutoFit/>
          </a:bodyPr>
          <a:lstStyle/>
          <a:p>
            <a:r>
              <a:rPr lang="zh-CN" altLang="en-US" sz="1600" dirty="0">
                <a:latin typeface="仓耳明楷 W03" panose="02010600030101010101" charset="-122"/>
                <a:ea typeface="仓耳明楷 W03" panose="02010600030101010101" charset="-122"/>
              </a:rPr>
              <a:t>这里返回值的两种情况对应的就是普通的系统调用和信号处理系统调用。</a:t>
            </a:r>
          </a:p>
        </p:txBody>
      </p:sp>
      <p:pic>
        <p:nvPicPr>
          <p:cNvPr id="15" name="图片 14">
            <a:extLst>
              <a:ext uri="{FF2B5EF4-FFF2-40B4-BE49-F238E27FC236}">
                <a16:creationId xmlns:a16="http://schemas.microsoft.com/office/drawing/2014/main" id="{76034B15-E160-217B-EB2A-E5C100FE65FA}"/>
              </a:ext>
            </a:extLst>
          </p:cNvPr>
          <p:cNvPicPr>
            <a:picLocks noChangeAspect="1"/>
          </p:cNvPicPr>
          <p:nvPr/>
        </p:nvPicPr>
        <p:blipFill>
          <a:blip r:embed="rId3"/>
          <a:stretch>
            <a:fillRect/>
          </a:stretch>
        </p:blipFill>
        <p:spPr>
          <a:xfrm>
            <a:off x="2186025" y="3411829"/>
            <a:ext cx="7148179" cy="3139712"/>
          </a:xfrm>
          <a:prstGeom prst="rect">
            <a:avLst/>
          </a:prstGeom>
        </p:spPr>
      </p:pic>
      <p:sp>
        <p:nvSpPr>
          <p:cNvPr id="16" name="文本框 15">
            <a:extLst>
              <a:ext uri="{FF2B5EF4-FFF2-40B4-BE49-F238E27FC236}">
                <a16:creationId xmlns:a16="http://schemas.microsoft.com/office/drawing/2014/main" id="{5A21E20D-9B58-3EAB-EF17-23B1F759FF68}"/>
              </a:ext>
            </a:extLst>
          </p:cNvPr>
          <p:cNvSpPr txBox="1"/>
          <p:nvPr/>
        </p:nvSpPr>
        <p:spPr>
          <a:xfrm>
            <a:off x="2544793" y="2806375"/>
            <a:ext cx="6031429" cy="646331"/>
          </a:xfrm>
          <a:prstGeom prst="rect">
            <a:avLst/>
          </a:prstGeom>
          <a:noFill/>
        </p:spPr>
        <p:txBody>
          <a:bodyPr wrap="square" rtlCol="0">
            <a:spAutoFit/>
          </a:bodyPr>
          <a:lstStyle/>
          <a:p>
            <a:r>
              <a:rPr lang="zh-CN" altLang="en-US" dirty="0">
                <a:latin typeface="仓耳明楷 W03" panose="02010600030101010101" charset="-122"/>
                <a:ea typeface="仓耳明楷 W03" panose="02010600030101010101" charset="-122"/>
              </a:rPr>
              <a:t>之后会根据</a:t>
            </a:r>
            <a:r>
              <a:rPr lang="en-US" altLang="zh-CN" dirty="0">
                <a:latin typeface="仓耳明楷 W03" panose="02010600030101010101" charset="-122"/>
                <a:ea typeface="仓耳明楷 W03" panose="02010600030101010101" charset="-122"/>
              </a:rPr>
              <a:t>SP</a:t>
            </a:r>
            <a:r>
              <a:rPr lang="zh-CN" altLang="en-US" dirty="0">
                <a:latin typeface="仓耳明楷 W03" panose="02010600030101010101" charset="-122"/>
                <a:ea typeface="仓耳明楷 W03" panose="02010600030101010101" charset="-122"/>
              </a:rPr>
              <a:t>中的</a:t>
            </a:r>
            <a:r>
              <a:rPr lang="en-US" altLang="zh-CN" dirty="0">
                <a:latin typeface="仓耳明楷 W03" panose="02010600030101010101" charset="-122"/>
                <a:ea typeface="仓耳明楷 W03" panose="02010600030101010101" charset="-122"/>
              </a:rPr>
              <a:t>PC</a:t>
            </a:r>
            <a:r>
              <a:rPr lang="zh-CN" altLang="en-US" dirty="0">
                <a:latin typeface="仓耳明楷 W03" panose="02010600030101010101" charset="-122"/>
                <a:ea typeface="仓耳明楷 W03" panose="02010600030101010101" charset="-122"/>
              </a:rPr>
              <a:t>值返回用户态，去执行信号处理函数。</a:t>
            </a:r>
            <a:endParaRPr lang="en-US" altLang="zh-CN" dirty="0">
              <a:latin typeface="仓耳明楷 W03" panose="02010600030101010101" charset="-122"/>
              <a:ea typeface="仓耳明楷 W03" panose="02010600030101010101" charset="-122"/>
            </a:endParaRPr>
          </a:p>
          <a:p>
            <a:r>
              <a:rPr lang="zh-CN" altLang="en-US" dirty="0">
                <a:latin typeface="仓耳明楷 W03" panose="02010600030101010101" charset="-122"/>
                <a:ea typeface="仓耳明楷 W03" panose="02010600030101010101" charset="-122"/>
              </a:rPr>
              <a:t>一般的系统调用就是回到源函数</a:t>
            </a:r>
            <a:r>
              <a:rPr lang="en-US" altLang="zh-CN" dirty="0" err="1">
                <a:latin typeface="仓耳明楷 W03" panose="02010600030101010101" charset="-122"/>
                <a:ea typeface="仓耳明楷 W03" panose="02010600030101010101" charset="-122"/>
              </a:rPr>
              <a:t>user.source</a:t>
            </a:r>
            <a:endParaRPr lang="zh-CN" altLang="en-US" dirty="0"/>
          </a:p>
        </p:txBody>
      </p:sp>
    </p:spTree>
    <p:extLst>
      <p:ext uri="{BB962C8B-B14F-4D97-AF65-F5344CB8AC3E}">
        <p14:creationId xmlns:p14="http://schemas.microsoft.com/office/powerpoint/2010/main" val="1992226416"/>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1F4950DC-DF79-4A96-BDB1-C7A8545E4833}"/>
              </a:ext>
            </a:extLst>
          </p:cNvPr>
          <p:cNvGrpSpPr/>
          <p:nvPr/>
        </p:nvGrpSpPr>
        <p:grpSpPr>
          <a:xfrm>
            <a:off x="4464525" y="2196294"/>
            <a:ext cx="5118687" cy="2134081"/>
            <a:chOff x="4634648" y="2132496"/>
            <a:chExt cx="5118687" cy="2134081"/>
          </a:xfrm>
        </p:grpSpPr>
        <p:sp>
          <p:nvSpPr>
            <p:cNvPr id="9" name="Textbox 1">
              <a:extLst>
                <a:ext uri="{FF2B5EF4-FFF2-40B4-BE49-F238E27FC236}">
                  <a16:creationId xmlns:a16="http://schemas.microsoft.com/office/drawing/2014/main" id="{BFAA78C5-5B75-46DD-B921-BE65D0A25239}"/>
                </a:ext>
              </a:extLst>
            </p:cNvPr>
            <p:cNvSpPr/>
            <p:nvPr/>
          </p:nvSpPr>
          <p:spPr>
            <a:xfrm>
              <a:off x="4775145" y="2879536"/>
              <a:ext cx="3446298" cy="923330"/>
            </a:xfrm>
            <a:prstGeom prst="rect">
              <a:avLst/>
            </a:prstGeom>
            <a:noFill/>
          </p:spPr>
          <p:txBody>
            <a:bodyPr wrap="square">
              <a:spAutoFit/>
            </a:bodyPr>
            <a:lstStyle/>
            <a:p>
              <a:r>
                <a:rPr lang="zh-CN" altLang="en-US" sz="54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54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CuadroTexto 41">
              <a:extLst>
                <a:ext uri="{FF2B5EF4-FFF2-40B4-BE49-F238E27FC236}">
                  <a16:creationId xmlns:a16="http://schemas.microsoft.com/office/drawing/2014/main" id="{DF611D6A-F9AF-4069-A42A-EFCC71980A05}"/>
                </a:ext>
              </a:extLst>
            </p:cNvPr>
            <p:cNvSpPr txBox="1"/>
            <p:nvPr/>
          </p:nvSpPr>
          <p:spPr>
            <a:xfrm>
              <a:off x="4634648" y="2132496"/>
              <a:ext cx="2564230" cy="769441"/>
            </a:xfrm>
            <a:prstGeom prst="rect">
              <a:avLst/>
            </a:prstGeom>
            <a:noFill/>
          </p:spPr>
          <p:txBody>
            <a:bodyPr wrap="square">
              <a:spAutoFit/>
            </a:bodyPr>
            <a:lstStyle>
              <a:defPPr>
                <a:defRPr lang="zh-CN"/>
              </a:defPPr>
              <a:lvl1pPr algn="ctr">
                <a:defRPr sz="4400" b="0" i="0" spc="600">
                  <a:solidFill>
                    <a:srgbClr val="202F41"/>
                  </a:solidFill>
                  <a:effectLst/>
                  <a:latin typeface="仓耳玄三M W05" panose="02020400000000000000" pitchFamily="18" charset="-122"/>
                  <a:ea typeface="仓耳玄三M W05" panose="02020400000000000000" pitchFamily="18" charset="-122"/>
                </a:defRPr>
              </a:lvl1pPr>
            </a:lstStyle>
            <a:p>
              <a:r>
                <a:rPr lang="es-ES" spc="0" dirty="0">
                  <a:sym typeface="+mn-lt"/>
                </a:rPr>
                <a:t>PART 01</a:t>
              </a:r>
            </a:p>
          </p:txBody>
        </p:sp>
        <p:sp>
          <p:nvSpPr>
            <p:cNvPr id="13" name="文本框 12">
              <a:extLst>
                <a:ext uri="{FF2B5EF4-FFF2-40B4-BE49-F238E27FC236}">
                  <a16:creationId xmlns:a16="http://schemas.microsoft.com/office/drawing/2014/main" id="{521F9C28-1448-4FFE-96DD-97755D525F2D}"/>
                </a:ext>
              </a:extLst>
            </p:cNvPr>
            <p:cNvSpPr txBox="1"/>
            <p:nvPr/>
          </p:nvSpPr>
          <p:spPr>
            <a:xfrm>
              <a:off x="4818784" y="3880959"/>
              <a:ext cx="4934551" cy="385618"/>
            </a:xfrm>
            <a:prstGeom prst="rect">
              <a:avLst/>
            </a:prstGeom>
            <a:noFill/>
          </p:spPr>
          <p:txBody>
            <a:bodyPr wrap="square">
              <a:spAutoFit/>
            </a:bodyPr>
            <a:lstStyle>
              <a:defPPr>
                <a:defRPr lang="zh-CN"/>
              </a:defPPr>
              <a:lvl1pPr>
                <a:defRPr sz="1400">
                  <a:solidFill>
                    <a:schemeClr val="tx1">
                      <a:lumMod val="75000"/>
                      <a:lumOff val="25000"/>
                    </a:schemeClr>
                  </a:solidFill>
                  <a:latin typeface="仓耳玄三M W05" panose="02020400000000000000" pitchFamily="18" charset="-122"/>
                  <a:ea typeface="仓耳玄三M W05" panose="02020400000000000000" pitchFamily="18" charset="-122"/>
                </a:defRPr>
              </a:lvl1pPr>
            </a:lstStyle>
            <a:p>
              <a:pPr>
                <a:lnSpc>
                  <a:spcPts val="2500"/>
                </a:lnSpc>
              </a:pPr>
              <a:endParaRPr lang="zh-CN" altLang="en-US" sz="1600" dirty="0"/>
            </a:p>
          </p:txBody>
        </p:sp>
      </p:grpSp>
      <p:grpSp>
        <p:nvGrpSpPr>
          <p:cNvPr id="2" name="组合 1">
            <a:extLst>
              <a:ext uri="{FF2B5EF4-FFF2-40B4-BE49-F238E27FC236}">
                <a16:creationId xmlns:a16="http://schemas.microsoft.com/office/drawing/2014/main" id="{C37E5C99-9609-4F39-9660-78D0E272E4FF}"/>
              </a:ext>
            </a:extLst>
          </p:cNvPr>
          <p:cNvGrpSpPr/>
          <p:nvPr/>
        </p:nvGrpSpPr>
        <p:grpSpPr>
          <a:xfrm>
            <a:off x="10671219" y="4017854"/>
            <a:ext cx="1766333" cy="2866182"/>
            <a:chOff x="10671219" y="4017854"/>
            <a:chExt cx="1766333" cy="2866182"/>
          </a:xfrm>
        </p:grpSpPr>
        <p:pic>
          <p:nvPicPr>
            <p:cNvPr id="19" name="图片 18">
              <a:extLst>
                <a:ext uri="{FF2B5EF4-FFF2-40B4-BE49-F238E27FC236}">
                  <a16:creationId xmlns:a16="http://schemas.microsoft.com/office/drawing/2014/main" id="{D3EFC9D1-D219-440B-A3FA-B242043D6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0671219" y="4017854"/>
              <a:ext cx="1766333" cy="2866182"/>
            </a:xfrm>
            <a:prstGeom prst="rect">
              <a:avLst/>
            </a:prstGeom>
          </p:spPr>
        </p:pic>
        <p:pic>
          <p:nvPicPr>
            <p:cNvPr id="21" name="图片 20">
              <a:extLst>
                <a:ext uri="{FF2B5EF4-FFF2-40B4-BE49-F238E27FC236}">
                  <a16:creationId xmlns:a16="http://schemas.microsoft.com/office/drawing/2014/main" id="{5DC24725-23D8-4592-8D53-8EE110C43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302307" y="4587178"/>
              <a:ext cx="887595" cy="1727534"/>
            </a:xfrm>
            <a:prstGeom prst="rect">
              <a:avLst/>
            </a:prstGeom>
          </p:spPr>
        </p:pic>
      </p:grpSp>
    </p:spTree>
    <p:extLst>
      <p:ext uri="{BB962C8B-B14F-4D97-AF65-F5344CB8AC3E}">
        <p14:creationId xmlns:p14="http://schemas.microsoft.com/office/powerpoint/2010/main" val="3713338731"/>
      </p:ext>
    </p:extLst>
  </p:cSld>
  <p:clrMapOvr>
    <a:masterClrMapping/>
  </p:clrMapOvr>
  <mc:AlternateContent xmlns:mc="http://schemas.openxmlformats.org/markup-compatibility/2006" xmlns:p14="http://schemas.microsoft.com/office/powerpoint/2010/main">
    <mc:Choice Requires="p14">
      <p:transition spd="slow" p14:dur="17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750"/>
                                        <p:tgtEl>
                                          <p:spTgt spid="26"/>
                                        </p:tgtEl>
                                      </p:cBhvr>
                                    </p:animEffect>
                                  </p:childTnLst>
                                </p:cTn>
                              </p:par>
                            </p:childTnLst>
                          </p:cTn>
                        </p:par>
                        <p:par>
                          <p:cTn id="8" fill="hold">
                            <p:stCondLst>
                              <p:cond delay="75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4676" y="144194"/>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信号处理</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8" name="文本框 7">
            <a:extLst>
              <a:ext uri="{FF2B5EF4-FFF2-40B4-BE49-F238E27FC236}">
                <a16:creationId xmlns:a16="http://schemas.microsoft.com/office/drawing/2014/main" id="{F2FCBD53-761E-86CF-ABD0-DF73114C9FA6}"/>
              </a:ext>
            </a:extLst>
          </p:cNvPr>
          <p:cNvSpPr txBox="1"/>
          <p:nvPr/>
        </p:nvSpPr>
        <p:spPr>
          <a:xfrm>
            <a:off x="1702184" y="2177005"/>
            <a:ext cx="7709388" cy="646331"/>
          </a:xfrm>
          <a:prstGeom prst="rect">
            <a:avLst/>
          </a:prstGeom>
          <a:noFill/>
        </p:spPr>
        <p:txBody>
          <a:bodyPr wrap="square">
            <a:spAutoFit/>
          </a:bodyPr>
          <a:lstStyle/>
          <a:p>
            <a:r>
              <a:rPr lang="zh-CN" altLang="en-US" dirty="0">
                <a:latin typeface="仓耳明楷 W03" panose="02010600030101010101" charset="-122"/>
                <a:ea typeface="仓耳明楷 W03" panose="02010600030101010101" charset="-122"/>
              </a:rPr>
              <a:t>在信号处理函数完成之后，内核会触发一个</a:t>
            </a:r>
            <a:r>
              <a:rPr lang="en-US" altLang="zh-CN" dirty="0">
                <a:latin typeface="仓耳明楷 W03" panose="02010600030101010101" charset="-122"/>
                <a:ea typeface="仓耳明楷 W03" panose="02010600030101010101" charset="-122"/>
              </a:rPr>
              <a:t>__</a:t>
            </a:r>
            <a:r>
              <a:rPr lang="en-US" altLang="zh-CN" dirty="0" err="1">
                <a:latin typeface="仓耳明楷 W03" panose="02010600030101010101" charset="-122"/>
                <a:ea typeface="仓耳明楷 W03" panose="02010600030101010101" charset="-122"/>
              </a:rPr>
              <a:t>NR_sigreturn</a:t>
            </a:r>
            <a:r>
              <a:rPr lang="en-US" altLang="zh-CN" dirty="0">
                <a:latin typeface="仓耳明楷 W03" panose="02010600030101010101" charset="-122"/>
                <a:ea typeface="仓耳明楷 W03" panose="02010600030101010101" charset="-122"/>
              </a:rPr>
              <a:t> = 119</a:t>
            </a:r>
            <a:r>
              <a:rPr lang="zh-CN" altLang="en-US" dirty="0">
                <a:latin typeface="仓耳明楷 W03" panose="02010600030101010101" charset="-122"/>
                <a:ea typeface="仓耳明楷 W03" panose="02010600030101010101" charset="-122"/>
              </a:rPr>
              <a:t>的系统调用，又陷入内核态，回到了</a:t>
            </a:r>
            <a:r>
              <a:rPr lang="en-US" altLang="zh-CN" sz="1800" dirty="0">
                <a:latin typeface="仓耳明楷 W03" panose="02010600030101010101" charset="-122"/>
                <a:ea typeface="仓耳明楷 W03" panose="02010600030101010101" charset="-122"/>
              </a:rPr>
              <a:t>_</a:t>
            </a:r>
            <a:r>
              <a:rPr lang="en-US" altLang="zh-CN" sz="1800" dirty="0" err="1">
                <a:latin typeface="仓耳明楷 W03" panose="02010600030101010101" charset="-122"/>
                <a:ea typeface="仓耳明楷 W03" panose="02010600030101010101" charset="-122"/>
              </a:rPr>
              <a:t>osExceptSwiHdl</a:t>
            </a:r>
            <a:r>
              <a:rPr lang="zh-CN" altLang="en-US" sz="1800" dirty="0">
                <a:latin typeface="仓耳明楷 W03" panose="02010600030101010101" charset="-122"/>
                <a:ea typeface="仓耳明楷 W03" panose="02010600030101010101" charset="-122"/>
              </a:rPr>
              <a:t>中，这一次不会再跳转到</a:t>
            </a:r>
            <a:r>
              <a:rPr lang="en-US" altLang="zh-CN" dirty="0">
                <a:latin typeface="仓耳明楷 W03" panose="02010600030101010101" charset="-122"/>
                <a:ea typeface="仓耳明楷 W03" panose="02010600030101010101" charset="-122"/>
              </a:rPr>
              <a:t>_</a:t>
            </a:r>
            <a:r>
              <a:rPr lang="en-US" altLang="zh-CN" dirty="0" err="1">
                <a:latin typeface="仓耳明楷 W03" panose="02010600030101010101" charset="-122"/>
                <a:ea typeface="仓耳明楷 W03" panose="02010600030101010101" charset="-122"/>
              </a:rPr>
              <a:t>osIsSyscall</a:t>
            </a:r>
            <a:r>
              <a:rPr lang="zh-CN" altLang="en-US" dirty="0">
                <a:latin typeface="仓耳明楷 W03" panose="02010600030101010101" charset="-122"/>
                <a:ea typeface="仓耳明楷 W03" panose="02010600030101010101" charset="-122"/>
              </a:rPr>
              <a:t>。</a:t>
            </a:r>
          </a:p>
        </p:txBody>
      </p:sp>
      <p:pic>
        <p:nvPicPr>
          <p:cNvPr id="14" name="图片 13">
            <a:extLst>
              <a:ext uri="{FF2B5EF4-FFF2-40B4-BE49-F238E27FC236}">
                <a16:creationId xmlns:a16="http://schemas.microsoft.com/office/drawing/2014/main" id="{4091B870-7D6D-0D1D-C0AB-57D74B41ACF6}"/>
              </a:ext>
            </a:extLst>
          </p:cNvPr>
          <p:cNvPicPr>
            <a:picLocks noChangeAspect="1"/>
          </p:cNvPicPr>
          <p:nvPr/>
        </p:nvPicPr>
        <p:blipFill>
          <a:blip r:embed="rId2"/>
          <a:stretch>
            <a:fillRect/>
          </a:stretch>
        </p:blipFill>
        <p:spPr>
          <a:xfrm>
            <a:off x="1565594" y="3067165"/>
            <a:ext cx="8161727" cy="2667231"/>
          </a:xfrm>
          <a:prstGeom prst="rect">
            <a:avLst/>
          </a:prstGeom>
        </p:spPr>
      </p:pic>
      <p:sp>
        <p:nvSpPr>
          <p:cNvPr id="16" name="文本框 15">
            <a:extLst>
              <a:ext uri="{FF2B5EF4-FFF2-40B4-BE49-F238E27FC236}">
                <a16:creationId xmlns:a16="http://schemas.microsoft.com/office/drawing/2014/main" id="{1E3F3E03-3B85-72E9-E0ED-23FCA06E75F8}"/>
              </a:ext>
            </a:extLst>
          </p:cNvPr>
          <p:cNvSpPr txBox="1"/>
          <p:nvPr/>
        </p:nvSpPr>
        <p:spPr>
          <a:xfrm>
            <a:off x="1034287" y="1123604"/>
            <a:ext cx="330467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err="1"/>
              <a:t>los_hw_exc.S</a:t>
            </a:r>
            <a:endParaRPr lang="zh-CN" altLang="en-US" dirty="0"/>
          </a:p>
        </p:txBody>
      </p:sp>
    </p:spTree>
    <p:extLst>
      <p:ext uri="{BB962C8B-B14F-4D97-AF65-F5344CB8AC3E}">
        <p14:creationId xmlns:p14="http://schemas.microsoft.com/office/powerpoint/2010/main" val="1430857340"/>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63254" y="79387"/>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信号处理</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pic>
        <p:nvPicPr>
          <p:cNvPr id="3" name="图片 2">
            <a:extLst>
              <a:ext uri="{FF2B5EF4-FFF2-40B4-BE49-F238E27FC236}">
                <a16:creationId xmlns:a16="http://schemas.microsoft.com/office/drawing/2014/main" id="{A74B1D1E-F2CA-931A-B697-38EDAABEA9C1}"/>
              </a:ext>
            </a:extLst>
          </p:cNvPr>
          <p:cNvPicPr>
            <a:picLocks noChangeAspect="1"/>
          </p:cNvPicPr>
          <p:nvPr/>
        </p:nvPicPr>
        <p:blipFill>
          <a:blip r:embed="rId2"/>
          <a:stretch>
            <a:fillRect/>
          </a:stretch>
        </p:blipFill>
        <p:spPr>
          <a:xfrm>
            <a:off x="1028103" y="3384153"/>
            <a:ext cx="7148179" cy="3139712"/>
          </a:xfrm>
          <a:prstGeom prst="rect">
            <a:avLst/>
          </a:prstGeom>
        </p:spPr>
      </p:pic>
      <p:pic>
        <p:nvPicPr>
          <p:cNvPr id="6" name="图片 5">
            <a:extLst>
              <a:ext uri="{FF2B5EF4-FFF2-40B4-BE49-F238E27FC236}">
                <a16:creationId xmlns:a16="http://schemas.microsoft.com/office/drawing/2014/main" id="{1B8CC3BD-0C11-E171-907B-5DB1CD75A6D1}"/>
              </a:ext>
            </a:extLst>
          </p:cNvPr>
          <p:cNvPicPr>
            <a:picLocks noChangeAspect="1"/>
          </p:cNvPicPr>
          <p:nvPr/>
        </p:nvPicPr>
        <p:blipFill>
          <a:blip r:embed="rId3"/>
          <a:stretch>
            <a:fillRect/>
          </a:stretch>
        </p:blipFill>
        <p:spPr>
          <a:xfrm>
            <a:off x="5439308" y="1693119"/>
            <a:ext cx="5532599" cy="1592718"/>
          </a:xfrm>
          <a:prstGeom prst="rect">
            <a:avLst/>
          </a:prstGeom>
        </p:spPr>
      </p:pic>
      <p:sp>
        <p:nvSpPr>
          <p:cNvPr id="9" name="文本框 8">
            <a:extLst>
              <a:ext uri="{FF2B5EF4-FFF2-40B4-BE49-F238E27FC236}">
                <a16:creationId xmlns:a16="http://schemas.microsoft.com/office/drawing/2014/main" id="{F21F8689-C96B-B073-0CB4-A06FFAB1D43A}"/>
              </a:ext>
            </a:extLst>
          </p:cNvPr>
          <p:cNvSpPr txBox="1"/>
          <p:nvPr/>
        </p:nvSpPr>
        <p:spPr>
          <a:xfrm>
            <a:off x="1034287" y="1123604"/>
            <a:ext cx="5780581"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err="1"/>
              <a:t>los_signal.c</a:t>
            </a:r>
            <a:endParaRPr lang="en-US" altLang="zh-CN" sz="1600" dirty="0">
              <a:solidFill>
                <a:schemeClr val="tx1"/>
              </a:solidFill>
              <a:effectLst/>
              <a:latin typeface="仓耳明楷 W03" panose="02010600030101010101" charset="-122"/>
              <a:ea typeface="仓耳明楷 W03" panose="02010600030101010101" charset="-122"/>
            </a:endParaRPr>
          </a:p>
        </p:txBody>
      </p:sp>
      <p:sp>
        <p:nvSpPr>
          <p:cNvPr id="12" name="文本框 11">
            <a:extLst>
              <a:ext uri="{FF2B5EF4-FFF2-40B4-BE49-F238E27FC236}">
                <a16:creationId xmlns:a16="http://schemas.microsoft.com/office/drawing/2014/main" id="{4BEA58E1-5475-CA43-712F-7CC8E5D763BF}"/>
              </a:ext>
            </a:extLst>
          </p:cNvPr>
          <p:cNvSpPr txBox="1"/>
          <p:nvPr/>
        </p:nvSpPr>
        <p:spPr>
          <a:xfrm>
            <a:off x="1562463" y="2260547"/>
            <a:ext cx="3661194" cy="646331"/>
          </a:xfrm>
          <a:prstGeom prst="rect">
            <a:avLst/>
          </a:prstGeom>
          <a:noFill/>
        </p:spPr>
        <p:txBody>
          <a:bodyPr wrap="square">
            <a:spAutoFit/>
          </a:bodyPr>
          <a:lstStyle/>
          <a:p>
            <a:r>
              <a:rPr lang="en-US" altLang="zh-CN" dirty="0" err="1">
                <a:latin typeface="仓耳明楷 W03" panose="02010600030101010101" charset="-122"/>
                <a:ea typeface="仓耳明楷 W03" panose="02010600030101010101" charset="-122"/>
              </a:rPr>
              <a:t>OsRestorSignalContext</a:t>
            </a:r>
            <a:r>
              <a:rPr lang="zh-CN" altLang="en-US" dirty="0">
                <a:latin typeface="仓耳明楷 W03" panose="02010600030101010101" charset="-122"/>
                <a:ea typeface="仓耳明楷 W03" panose="02010600030101010101" charset="-122"/>
              </a:rPr>
              <a:t>函数的主要作用就是还原寄存器的值。</a:t>
            </a:r>
          </a:p>
        </p:txBody>
      </p:sp>
      <p:sp>
        <p:nvSpPr>
          <p:cNvPr id="10" name="文本框 9">
            <a:extLst>
              <a:ext uri="{FF2B5EF4-FFF2-40B4-BE49-F238E27FC236}">
                <a16:creationId xmlns:a16="http://schemas.microsoft.com/office/drawing/2014/main" id="{6C8D49AF-C3D9-0047-F406-FD88046D201E}"/>
              </a:ext>
            </a:extLst>
          </p:cNvPr>
          <p:cNvSpPr txBox="1"/>
          <p:nvPr/>
        </p:nvSpPr>
        <p:spPr>
          <a:xfrm>
            <a:off x="8274618" y="4241551"/>
            <a:ext cx="3120670" cy="923330"/>
          </a:xfrm>
          <a:prstGeom prst="rect">
            <a:avLst/>
          </a:prstGeom>
          <a:noFill/>
        </p:spPr>
        <p:txBody>
          <a:bodyPr wrap="square">
            <a:spAutoFit/>
          </a:bodyPr>
          <a:lstStyle/>
          <a:p>
            <a:r>
              <a:rPr lang="en-US" altLang="zh-CN" sz="1800" dirty="0" err="1">
                <a:solidFill>
                  <a:schemeClr val="tx1"/>
                </a:solidFill>
                <a:effectLst/>
                <a:latin typeface="仓耳明楷 W03" panose="02010600030101010101" charset="-122"/>
                <a:ea typeface="仓耳明楷 W03" panose="02010600030101010101" charset="-122"/>
              </a:rPr>
              <a:t>OsSaveSignalContext</a:t>
            </a:r>
            <a:r>
              <a:rPr lang="zh-CN" altLang="en-US" sz="1800" dirty="0">
                <a:solidFill>
                  <a:schemeClr val="tx1"/>
                </a:solidFill>
                <a:effectLst/>
                <a:latin typeface="仓耳明楷 W03" panose="02010600030101010101" charset="-122"/>
                <a:ea typeface="仓耳明楷 W03" panose="02010600030101010101" charset="-122"/>
              </a:rPr>
              <a:t>函数不仅修改了</a:t>
            </a:r>
            <a:r>
              <a:rPr lang="en-US" altLang="zh-CN" sz="1800" dirty="0">
                <a:solidFill>
                  <a:schemeClr val="tx1"/>
                </a:solidFill>
                <a:effectLst/>
                <a:latin typeface="仓耳明楷 W03" panose="02010600030101010101" charset="-122"/>
                <a:ea typeface="仓耳明楷 W03" panose="02010600030101010101" charset="-122"/>
              </a:rPr>
              <a:t>PC</a:t>
            </a:r>
            <a:r>
              <a:rPr lang="zh-CN" altLang="en-US" sz="1800" dirty="0">
                <a:solidFill>
                  <a:schemeClr val="tx1"/>
                </a:solidFill>
                <a:effectLst/>
                <a:latin typeface="仓耳明楷 W03" panose="02010600030101010101" charset="-122"/>
                <a:ea typeface="仓耳明楷 W03" panose="02010600030101010101" charset="-122"/>
              </a:rPr>
              <a:t>值，还将原来的</a:t>
            </a:r>
            <a:r>
              <a:rPr lang="en-US" altLang="zh-CN" sz="1800" dirty="0" err="1">
                <a:solidFill>
                  <a:schemeClr val="tx1"/>
                </a:solidFill>
                <a:effectLst/>
                <a:latin typeface="仓耳明楷 W03" panose="02010600030101010101" charset="-122"/>
                <a:ea typeface="仓耳明楷 W03" panose="02010600030101010101" charset="-122"/>
              </a:rPr>
              <a:t>TaskContext</a:t>
            </a:r>
            <a:r>
              <a:rPr lang="zh-CN" altLang="en-US" sz="1800" dirty="0">
                <a:solidFill>
                  <a:schemeClr val="tx1"/>
                </a:solidFill>
                <a:effectLst/>
                <a:latin typeface="仓耳明楷 W03" panose="02010600030101010101" charset="-122"/>
                <a:ea typeface="仓耳明楷 W03" panose="02010600030101010101" charset="-122"/>
              </a:rPr>
              <a:t>保存了起来。</a:t>
            </a:r>
            <a:endParaRPr lang="zh-CN" altLang="en-US" dirty="0"/>
          </a:p>
        </p:txBody>
      </p:sp>
    </p:spTree>
    <p:extLst>
      <p:ext uri="{BB962C8B-B14F-4D97-AF65-F5344CB8AC3E}">
        <p14:creationId xmlns:p14="http://schemas.microsoft.com/office/powerpoint/2010/main" val="1194364823"/>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32265" y="139682"/>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515061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a:t>系统调用模块文件、函数概览</a:t>
            </a:r>
            <a:endParaRPr lang="zh-CN" altLang="en-US" dirty="0"/>
          </a:p>
        </p:txBody>
      </p:sp>
      <p:sp>
        <p:nvSpPr>
          <p:cNvPr id="8" name="文本框 7">
            <a:extLst>
              <a:ext uri="{FF2B5EF4-FFF2-40B4-BE49-F238E27FC236}">
                <a16:creationId xmlns:a16="http://schemas.microsoft.com/office/drawing/2014/main" id="{6A2B0AD2-9FA7-4001-9DBB-89422D219DE0}"/>
              </a:ext>
            </a:extLst>
          </p:cNvPr>
          <p:cNvSpPr txBox="1"/>
          <p:nvPr/>
        </p:nvSpPr>
        <p:spPr>
          <a:xfrm>
            <a:off x="1065913" y="1783273"/>
            <a:ext cx="9049391" cy="4728742"/>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2000"/>
              <a:t>文件：</a:t>
            </a:r>
            <a:endParaRPr lang="en-US" altLang="zh-CN" sz="2000"/>
          </a:p>
          <a:p>
            <a:r>
              <a:rPr lang="zh-CN" altLang="en-US" sz="2000" b="1"/>
              <a:t>一、</a:t>
            </a:r>
            <a:r>
              <a:rPr lang="en-US" altLang="zh-CN" sz="2000" b="1"/>
              <a:t>los_system.c</a:t>
            </a:r>
          </a:p>
          <a:p>
            <a:r>
              <a:rPr lang="zh-CN" altLang="en-US" sz="1800"/>
              <a:t>（</a:t>
            </a:r>
            <a:r>
              <a:rPr lang="en-US" altLang="zh-CN" sz="1800"/>
              <a:t>1</a:t>
            </a:r>
            <a:r>
              <a:rPr lang="zh-CN" altLang="en-US" sz="1800"/>
              <a:t>）定义系统调用函数格式规范（参数个数等）、两个全局数组：</a:t>
            </a:r>
            <a:r>
              <a:rPr lang="en-US" altLang="zh-CN" sz="1800"/>
              <a:t>g_syscallHandle</a:t>
            </a:r>
            <a:r>
              <a:rPr lang="zh-CN" altLang="en-US" sz="1800"/>
              <a:t>、</a:t>
            </a:r>
            <a:r>
              <a:rPr lang="en-US" altLang="zh-CN" sz="1800"/>
              <a:t>g_syscallNArgs</a:t>
            </a:r>
            <a:r>
              <a:rPr lang="zh-CN" altLang="en-US" sz="1800"/>
              <a:t>，分别用于存储接口映射关系和参数</a:t>
            </a:r>
            <a:endParaRPr lang="en-US" altLang="zh-CN" sz="1800"/>
          </a:p>
          <a:p>
            <a:endParaRPr lang="zh-CN" altLang="en-US" sz="1800"/>
          </a:p>
          <a:p>
            <a:r>
              <a:rPr lang="zh-CN" altLang="en-US" sz="1800"/>
              <a:t>（</a:t>
            </a:r>
            <a:r>
              <a:rPr lang="en-US" altLang="zh-CN" sz="1800"/>
              <a:t>2</a:t>
            </a:r>
            <a:r>
              <a:rPr lang="zh-CN" altLang="en-US" sz="1800"/>
              <a:t>）定义系统调用初始化函数</a:t>
            </a:r>
            <a:r>
              <a:rPr lang="en-US" altLang="zh-CN" sz="1800"/>
              <a:t>OsSyscallHandleInit</a:t>
            </a:r>
            <a:r>
              <a:rPr lang="zh-CN" altLang="en-US" sz="1800"/>
              <a:t>（包含宏函数</a:t>
            </a:r>
            <a:r>
              <a:rPr lang="en-US" altLang="zh-CN" sz="1800"/>
              <a:t>SYSCALL_HAND_DEF</a:t>
            </a:r>
            <a:r>
              <a:rPr lang="zh-CN" altLang="en-US" sz="1800"/>
              <a:t>），初始化上述两数组</a:t>
            </a:r>
            <a:endParaRPr lang="en-US" altLang="zh-CN" sz="1800"/>
          </a:p>
          <a:p>
            <a:endParaRPr lang="zh-CN" altLang="en-US" sz="1800"/>
          </a:p>
          <a:p>
            <a:r>
              <a:rPr lang="zh-CN" altLang="en-US" sz="1800"/>
              <a:t>（</a:t>
            </a:r>
            <a:r>
              <a:rPr lang="en-US" altLang="zh-CN" sz="1800"/>
              <a:t>3</a:t>
            </a:r>
            <a:r>
              <a:rPr lang="zh-CN" altLang="en-US" sz="1800"/>
              <a:t>）定义函数</a:t>
            </a:r>
            <a:r>
              <a:rPr lang="en-US" altLang="zh-CN" sz="1800"/>
              <a:t>LOS_MODULE_INIT</a:t>
            </a:r>
            <a:r>
              <a:rPr lang="zh-CN" altLang="en-US" sz="1800"/>
              <a:t>，将系统调用模块注册到内核的启动框架中。并设置较高的优先级，方便切换形态后系统调用操作能够更优先地被执行。</a:t>
            </a:r>
            <a:endParaRPr lang="en-US" altLang="zh-CN" sz="1800"/>
          </a:p>
          <a:p>
            <a:endParaRPr lang="zh-CN" altLang="en-US" sz="1800"/>
          </a:p>
          <a:p>
            <a:r>
              <a:rPr lang="zh-CN" altLang="en-US" sz="1800"/>
              <a:t>（</a:t>
            </a:r>
            <a:r>
              <a:rPr lang="en-US" altLang="zh-CN" sz="1800"/>
              <a:t>4</a:t>
            </a:r>
            <a:r>
              <a:rPr lang="zh-CN" altLang="en-US" sz="1800"/>
              <a:t>）定义函数</a:t>
            </a:r>
            <a:r>
              <a:rPr lang="en-US" altLang="zh-CN" sz="1800"/>
              <a:t>OsArmA32SyscallHandle</a:t>
            </a:r>
            <a:r>
              <a:rPr lang="zh-CN" altLang="en-US" sz="1800"/>
              <a:t>，依据传入的系统调用号及其参数执行具体系统调用操作，函数实现一般在</a:t>
            </a:r>
            <a:r>
              <a:rPr lang="en-US" altLang="zh-CN" sz="1800"/>
              <a:t>syscall</a:t>
            </a:r>
            <a:r>
              <a:rPr lang="zh-CN" altLang="en-US" sz="1800"/>
              <a:t>目录下的源代码文件中</a:t>
            </a:r>
            <a:endParaRPr lang="en-US" altLang="zh-CN" sz="1800"/>
          </a:p>
          <a:p>
            <a:endParaRPr lang="zh-CN" altLang="en-US" sz="2000"/>
          </a:p>
          <a:p>
            <a:r>
              <a:rPr lang="zh-CN" altLang="en-US" sz="2000" b="1"/>
              <a:t>二、</a:t>
            </a:r>
            <a:r>
              <a:rPr lang="en-US" altLang="zh-CN" sz="2000" b="1"/>
              <a:t>syscall_lookup.h</a:t>
            </a:r>
          </a:p>
          <a:p>
            <a:r>
              <a:rPr lang="zh-CN" altLang="en-US" sz="1800"/>
              <a:t>（</a:t>
            </a:r>
            <a:r>
              <a:rPr lang="en-US" altLang="zh-CN" sz="1800"/>
              <a:t>1</a:t>
            </a:r>
            <a:r>
              <a:rPr lang="zh-CN" altLang="en-US" sz="1800"/>
              <a:t>）定义内核向用户态提供的系统调用接口</a:t>
            </a:r>
            <a:endParaRPr lang="en-US" altLang="zh-CN" sz="1800"/>
          </a:p>
          <a:p>
            <a:endParaRPr lang="en-US" altLang="zh-CN" sz="2000"/>
          </a:p>
          <a:p>
            <a:r>
              <a:rPr lang="zh-CN" altLang="en-US" sz="1800"/>
              <a:t>（</a:t>
            </a:r>
            <a:r>
              <a:rPr lang="en-US" altLang="zh-CN" sz="1800"/>
              <a:t>2</a:t>
            </a:r>
            <a:r>
              <a:rPr lang="zh-CN" altLang="en-US" sz="1800"/>
              <a:t>）定义映射表，通过系统调用编号映射系统调用函数声明和实现</a:t>
            </a:r>
            <a:endParaRPr lang="zh-CN" altLang="en-US" sz="1800" dirty="0" err="1"/>
          </a:p>
        </p:txBody>
      </p:sp>
    </p:spTree>
    <p:extLst>
      <p:ext uri="{BB962C8B-B14F-4D97-AF65-F5344CB8AC3E}">
        <p14:creationId xmlns:p14="http://schemas.microsoft.com/office/powerpoint/2010/main" val="2385065510"/>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750" fill="hold"/>
                                        <p:tgtEl>
                                          <p:spTgt spid="30"/>
                                        </p:tgtEl>
                                        <p:attrNameLst>
                                          <p:attrName>ppt_w</p:attrName>
                                        </p:attrNameLst>
                                      </p:cBhvr>
                                      <p:tavLst>
                                        <p:tav tm="0">
                                          <p:val>
                                            <p:fltVal val="0"/>
                                          </p:val>
                                        </p:tav>
                                        <p:tav tm="100000">
                                          <p:val>
                                            <p:strVal val="#ppt_w"/>
                                          </p:val>
                                        </p:tav>
                                      </p:tavLst>
                                    </p:anim>
                                    <p:anim calcmode="lin" valueType="num">
                                      <p:cBhvr>
                                        <p:cTn id="13" dur="750" fill="hold"/>
                                        <p:tgtEl>
                                          <p:spTgt spid="30"/>
                                        </p:tgtEl>
                                        <p:attrNameLst>
                                          <p:attrName>ppt_h</p:attrName>
                                        </p:attrNameLst>
                                      </p:cBhvr>
                                      <p:tavLst>
                                        <p:tav tm="0">
                                          <p:val>
                                            <p:fltVal val="0"/>
                                          </p:val>
                                        </p:tav>
                                        <p:tav tm="100000">
                                          <p:val>
                                            <p:strVal val="#ppt_h"/>
                                          </p:val>
                                        </p:tav>
                                      </p:tavLst>
                                    </p:anim>
                                    <p:animEffect transition="in" filter="fade">
                                      <p:cBhvr>
                                        <p:cTn id="14" dur="750"/>
                                        <p:tgtEl>
                                          <p:spTgt spid="30"/>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61020" y="116678"/>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515061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a:t>系统调用流程</a:t>
            </a:r>
            <a:endParaRPr lang="zh-CN" altLang="en-US" dirty="0"/>
          </a:p>
        </p:txBody>
      </p:sp>
      <p:sp>
        <p:nvSpPr>
          <p:cNvPr id="8" name="文本框 7">
            <a:extLst>
              <a:ext uri="{FF2B5EF4-FFF2-40B4-BE49-F238E27FC236}">
                <a16:creationId xmlns:a16="http://schemas.microsoft.com/office/drawing/2014/main" id="{6A2B0AD2-9FA7-4001-9DBB-89422D219DE0}"/>
              </a:ext>
            </a:extLst>
          </p:cNvPr>
          <p:cNvSpPr txBox="1"/>
          <p:nvPr/>
        </p:nvSpPr>
        <p:spPr>
          <a:xfrm>
            <a:off x="641831" y="1691909"/>
            <a:ext cx="5974121" cy="4666234"/>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a:t>1</a:t>
            </a:r>
            <a:r>
              <a:rPr lang="zh-CN" altLang="zh-CN" sz="1600"/>
              <a:t>、用户态</a:t>
            </a:r>
            <a:r>
              <a:rPr lang="en-US" altLang="zh-CN" sz="1600"/>
              <a:t>main</a:t>
            </a:r>
            <a:r>
              <a:rPr lang="zh-CN" altLang="zh-CN" sz="1600"/>
              <a:t>函数中使用系统调用</a:t>
            </a:r>
            <a:r>
              <a:rPr lang="en-US" altLang="zh-CN" sz="1600"/>
              <a:t>mq_open(posix</a:t>
            </a:r>
            <a:r>
              <a:rPr lang="zh-CN" altLang="zh-CN" sz="1600"/>
              <a:t>标准接口</a:t>
            </a:r>
            <a:r>
              <a:rPr lang="en-US" altLang="zh-CN" sz="1600"/>
              <a:t>)</a:t>
            </a:r>
          </a:p>
          <a:p>
            <a:endParaRPr lang="zh-CN" altLang="zh-CN" sz="1600"/>
          </a:p>
          <a:p>
            <a:r>
              <a:rPr lang="en-US" altLang="zh-CN" sz="1600"/>
              <a:t>2</a:t>
            </a:r>
            <a:r>
              <a:rPr lang="zh-CN" altLang="zh-CN" sz="1600"/>
              <a:t>、</a:t>
            </a:r>
            <a:r>
              <a:rPr lang="en-US" altLang="zh-CN" sz="1600"/>
              <a:t>mq_open</a:t>
            </a:r>
            <a:r>
              <a:rPr lang="zh-CN" altLang="zh-CN" sz="1600"/>
              <a:t>中调用</a:t>
            </a:r>
            <a:r>
              <a:rPr lang="en-US" altLang="zh-CN" sz="1600"/>
              <a:t>syscall</a:t>
            </a:r>
            <a:r>
              <a:rPr lang="zh-CN" altLang="zh-CN" sz="1600"/>
              <a:t>，将参数传给寄存器</a:t>
            </a:r>
            <a:r>
              <a:rPr lang="en-US" altLang="zh-CN" sz="1600"/>
              <a:t> R7</a:t>
            </a:r>
            <a:r>
              <a:rPr lang="zh-CN" altLang="zh-CN" sz="1600"/>
              <a:t>，</a:t>
            </a:r>
            <a:r>
              <a:rPr lang="en-US" altLang="zh-CN" sz="1600"/>
              <a:t>R0~R6</a:t>
            </a:r>
          </a:p>
          <a:p>
            <a:endParaRPr lang="zh-CN" altLang="zh-CN" sz="1600"/>
          </a:p>
          <a:p>
            <a:r>
              <a:rPr lang="en-US" altLang="zh-CN" sz="1600"/>
              <a:t>3</a:t>
            </a:r>
            <a:r>
              <a:rPr lang="zh-CN" altLang="zh-CN" sz="1600"/>
              <a:t>、</a:t>
            </a:r>
            <a:r>
              <a:rPr lang="en-US" altLang="zh-CN" sz="1600"/>
              <a:t>SVC 0 </a:t>
            </a:r>
            <a:r>
              <a:rPr lang="zh-CN" altLang="zh-CN" sz="1600"/>
              <a:t>完成用户模式到内核模式</a:t>
            </a:r>
            <a:r>
              <a:rPr lang="en-US" altLang="zh-CN" sz="1600"/>
              <a:t>(SVC)</a:t>
            </a:r>
            <a:r>
              <a:rPr lang="zh-CN" altLang="zh-CN" sz="1600"/>
              <a:t>的切换</a:t>
            </a:r>
            <a:endParaRPr lang="en-US" altLang="zh-CN" sz="1600"/>
          </a:p>
          <a:p>
            <a:endParaRPr lang="zh-CN" altLang="zh-CN" sz="1600"/>
          </a:p>
          <a:p>
            <a:r>
              <a:rPr lang="en-US" altLang="zh-CN" sz="1600"/>
              <a:t>4</a:t>
            </a:r>
            <a:r>
              <a:rPr lang="zh-CN" altLang="zh-CN" sz="1600"/>
              <a:t>、内核态完成系统调用</a:t>
            </a:r>
            <a:endParaRPr lang="en-US" altLang="zh-CN" sz="1600"/>
          </a:p>
          <a:p>
            <a:r>
              <a:rPr lang="en-US" altLang="zh-CN" sz="1600"/>
              <a:t>(1)</a:t>
            </a:r>
            <a:r>
              <a:rPr lang="zh-CN" altLang="en-US" sz="1600"/>
              <a:t>在内核态下运行软中断异常处理函数</a:t>
            </a:r>
            <a:r>
              <a:rPr lang="en-US" altLang="zh-CN" sz="1600"/>
              <a:t>_osExceptSwiHdl</a:t>
            </a:r>
            <a:r>
              <a:rPr lang="zh-CN" altLang="en-US" sz="1600"/>
              <a:t>：</a:t>
            </a:r>
            <a:r>
              <a:rPr lang="en-US" altLang="zh-CN" sz="1600"/>
              <a:t>PC</a:t>
            </a:r>
            <a:r>
              <a:rPr lang="zh-CN" altLang="en-US" sz="1600"/>
              <a:t>寄存器直接指向</a:t>
            </a:r>
            <a:r>
              <a:rPr lang="en-US" altLang="zh-CN" sz="1600"/>
              <a:t>_osExceptSwiHdl</a:t>
            </a:r>
            <a:r>
              <a:rPr lang="zh-CN" altLang="en-US" sz="1600"/>
              <a:t>取指令，先保存用户模式现场</a:t>
            </a:r>
            <a:r>
              <a:rPr lang="en-US" altLang="zh-CN" sz="1600"/>
              <a:t>(R0~R12</a:t>
            </a:r>
            <a:r>
              <a:rPr lang="zh-CN" altLang="en-US" sz="1600"/>
              <a:t>寄存器</a:t>
            </a:r>
            <a:r>
              <a:rPr lang="en-US" altLang="zh-CN" sz="1600"/>
              <a:t>)</a:t>
            </a:r>
            <a:r>
              <a:rPr lang="zh-CN" altLang="en-US" sz="1600"/>
              <a:t>，并调用</a:t>
            </a:r>
            <a:r>
              <a:rPr lang="en-US" altLang="zh-CN" sz="1600"/>
              <a:t>OsArmA32SyscallHandle</a:t>
            </a:r>
            <a:r>
              <a:rPr lang="zh-CN" altLang="en-US" sz="1600"/>
              <a:t>完成系统调用</a:t>
            </a:r>
            <a:endParaRPr lang="en-US" altLang="zh-CN" sz="1600"/>
          </a:p>
          <a:p>
            <a:r>
              <a:rPr lang="en-US" altLang="zh-CN" sz="1600"/>
              <a:t>(2) OsArmA32SyscallHandle</a:t>
            </a:r>
            <a:r>
              <a:rPr lang="zh-CN" altLang="en-US" sz="1600"/>
              <a:t>中通过系统调用号</a:t>
            </a:r>
            <a:r>
              <a:rPr lang="en-US" altLang="zh-CN" sz="1600"/>
              <a:t>(</a:t>
            </a:r>
            <a:r>
              <a:rPr lang="zh-CN" altLang="en-US" sz="1600"/>
              <a:t>保存在</a:t>
            </a:r>
            <a:r>
              <a:rPr lang="en-US" altLang="zh-CN" sz="1600"/>
              <a:t>R7</a:t>
            </a:r>
            <a:r>
              <a:rPr lang="zh-CN" altLang="en-US" sz="1600"/>
              <a:t>寄存器</a:t>
            </a:r>
            <a:r>
              <a:rPr lang="en-US" altLang="zh-CN" sz="1600"/>
              <a:t>)</a:t>
            </a:r>
            <a:r>
              <a:rPr lang="zh-CN" altLang="en-US" sz="1600"/>
              <a:t>查询对应的系统调用具体实现函数（如</a:t>
            </a:r>
            <a:r>
              <a:rPr lang="en-US" altLang="zh-CN" sz="1600"/>
              <a:t>SYS_mq_open</a:t>
            </a:r>
            <a:r>
              <a:rPr lang="zh-CN" altLang="en-US" sz="1600"/>
              <a:t>）</a:t>
            </a:r>
            <a:endParaRPr lang="en-US" altLang="zh-CN" sz="1600"/>
          </a:p>
          <a:p>
            <a:r>
              <a:rPr lang="en-US" altLang="zh-CN" sz="1600"/>
              <a:t>(3)</a:t>
            </a:r>
            <a:r>
              <a:rPr lang="zh-CN" altLang="en-US" sz="1600"/>
              <a:t>执行完系统调用具体实现函数后返回</a:t>
            </a:r>
            <a:r>
              <a:rPr lang="en-US" altLang="zh-CN" sz="1600"/>
              <a:t>OsArmA32SyscallHandle</a:t>
            </a:r>
            <a:r>
              <a:rPr lang="zh-CN" altLang="en-US" sz="1600"/>
              <a:t>，再返回</a:t>
            </a:r>
            <a:r>
              <a:rPr lang="en-US" altLang="zh-CN" sz="1600"/>
              <a:t>_osExceptSwiHdl</a:t>
            </a:r>
            <a:r>
              <a:rPr lang="zh-CN" altLang="en-US" sz="1600"/>
              <a:t>。</a:t>
            </a:r>
            <a:r>
              <a:rPr lang="en-US" altLang="zh-CN" sz="1600"/>
              <a:t>_osExceptSwiHdl</a:t>
            </a:r>
            <a:r>
              <a:rPr lang="zh-CN" altLang="zh-CN" sz="1600"/>
              <a:t>恢复用户模式现场</a:t>
            </a:r>
            <a:r>
              <a:rPr lang="en-US" altLang="zh-CN" sz="1600"/>
              <a:t>(R0~R12</a:t>
            </a:r>
            <a:r>
              <a:rPr lang="zh-CN" altLang="zh-CN" sz="1600"/>
              <a:t>寄存器</a:t>
            </a:r>
            <a:r>
              <a:rPr lang="en-US" altLang="zh-CN" sz="1600"/>
              <a:t>)</a:t>
            </a:r>
          </a:p>
          <a:p>
            <a:endParaRPr lang="zh-CN" altLang="zh-CN" sz="1600"/>
          </a:p>
          <a:p>
            <a:r>
              <a:rPr lang="en-US" altLang="zh-CN" sz="1600"/>
              <a:t>5</a:t>
            </a:r>
            <a:r>
              <a:rPr lang="zh-CN" altLang="zh-CN" sz="1600"/>
              <a:t>、从内核模式切回到用户模式，</a:t>
            </a:r>
            <a:r>
              <a:rPr lang="en-US" altLang="zh-CN" sz="1600"/>
              <a:t>PC</a:t>
            </a:r>
            <a:r>
              <a:rPr lang="zh-CN" altLang="zh-CN" sz="1600"/>
              <a:t>寄存器也切回用户现场，</a:t>
            </a:r>
            <a:r>
              <a:rPr lang="zh-CN" altLang="en-US" sz="1600"/>
              <a:t>依据返回值判断系统调用是否成功。</a:t>
            </a:r>
            <a:r>
              <a:rPr lang="zh-CN" altLang="zh-CN" sz="1600"/>
              <a:t>完成系统调用。</a:t>
            </a:r>
          </a:p>
        </p:txBody>
      </p:sp>
      <p:pic>
        <p:nvPicPr>
          <p:cNvPr id="9" name="图片 8">
            <a:extLst>
              <a:ext uri="{FF2B5EF4-FFF2-40B4-BE49-F238E27FC236}">
                <a16:creationId xmlns:a16="http://schemas.microsoft.com/office/drawing/2014/main" id="{5B3336C2-421F-44D0-A567-3ADBC41E686E}"/>
              </a:ext>
            </a:extLst>
          </p:cNvPr>
          <p:cNvPicPr>
            <a:picLocks noChangeAspect="1"/>
          </p:cNvPicPr>
          <p:nvPr/>
        </p:nvPicPr>
        <p:blipFill>
          <a:blip r:embed="rId2"/>
          <a:stretch>
            <a:fillRect/>
          </a:stretch>
        </p:blipFill>
        <p:spPr>
          <a:xfrm>
            <a:off x="7230073" y="1000664"/>
            <a:ext cx="4387394" cy="5103960"/>
          </a:xfrm>
          <a:prstGeom prst="rect">
            <a:avLst/>
          </a:prstGeom>
        </p:spPr>
      </p:pic>
    </p:spTree>
    <p:extLst>
      <p:ext uri="{BB962C8B-B14F-4D97-AF65-F5344CB8AC3E}">
        <p14:creationId xmlns:p14="http://schemas.microsoft.com/office/powerpoint/2010/main" val="1563290924"/>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750" fill="hold"/>
                                        <p:tgtEl>
                                          <p:spTgt spid="30"/>
                                        </p:tgtEl>
                                        <p:attrNameLst>
                                          <p:attrName>ppt_w</p:attrName>
                                        </p:attrNameLst>
                                      </p:cBhvr>
                                      <p:tavLst>
                                        <p:tav tm="0">
                                          <p:val>
                                            <p:fltVal val="0"/>
                                          </p:val>
                                        </p:tav>
                                        <p:tav tm="100000">
                                          <p:val>
                                            <p:strVal val="#ppt_w"/>
                                          </p:val>
                                        </p:tav>
                                      </p:tavLst>
                                    </p:anim>
                                    <p:anim calcmode="lin" valueType="num">
                                      <p:cBhvr>
                                        <p:cTn id="13" dur="750" fill="hold"/>
                                        <p:tgtEl>
                                          <p:spTgt spid="30"/>
                                        </p:tgtEl>
                                        <p:attrNameLst>
                                          <p:attrName>ppt_h</p:attrName>
                                        </p:attrNameLst>
                                      </p:cBhvr>
                                      <p:tavLst>
                                        <p:tav tm="0">
                                          <p:val>
                                            <p:fltVal val="0"/>
                                          </p:val>
                                        </p:tav>
                                        <p:tav tm="100000">
                                          <p:val>
                                            <p:strVal val="#ppt_h"/>
                                          </p:val>
                                        </p:tav>
                                      </p:tavLst>
                                    </p:anim>
                                    <p:animEffect transition="in" filter="fade">
                                      <p:cBhvr>
                                        <p:cTn id="14" dur="750"/>
                                        <p:tgtEl>
                                          <p:spTgt spid="30"/>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97760" y="116166"/>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539144"/>
            <a:ext cx="515061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a:t>系统调用流程</a:t>
            </a:r>
            <a:endParaRPr lang="zh-CN" altLang="en-US" dirty="0"/>
          </a:p>
        </p:txBody>
      </p:sp>
      <p:sp>
        <p:nvSpPr>
          <p:cNvPr id="8" name="文本框 7">
            <a:extLst>
              <a:ext uri="{FF2B5EF4-FFF2-40B4-BE49-F238E27FC236}">
                <a16:creationId xmlns:a16="http://schemas.microsoft.com/office/drawing/2014/main" id="{6A2B0AD2-9FA7-4001-9DBB-89422D219DE0}"/>
              </a:ext>
            </a:extLst>
          </p:cNvPr>
          <p:cNvSpPr txBox="1"/>
          <p:nvPr/>
        </p:nvSpPr>
        <p:spPr>
          <a:xfrm>
            <a:off x="1065913" y="974690"/>
            <a:ext cx="9049391" cy="395151"/>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a:t>1</a:t>
            </a:r>
            <a:r>
              <a:rPr lang="zh-CN" altLang="en-US" sz="1600"/>
              <a:t>、用户态</a:t>
            </a:r>
            <a:r>
              <a:rPr lang="en-US" altLang="zh-CN" sz="1600"/>
              <a:t>main</a:t>
            </a:r>
            <a:r>
              <a:rPr lang="zh-CN" altLang="en-US" sz="1600"/>
              <a:t>函数中使用系统调用</a:t>
            </a:r>
            <a:r>
              <a:rPr lang="en-US" altLang="zh-CN" sz="1600"/>
              <a:t>mq_open(posix</a:t>
            </a:r>
            <a:r>
              <a:rPr lang="zh-CN" altLang="en-US" sz="1600"/>
              <a:t>标准接口</a:t>
            </a:r>
            <a:r>
              <a:rPr lang="en-US" altLang="zh-CN" sz="1600"/>
              <a:t>)</a:t>
            </a:r>
          </a:p>
        </p:txBody>
      </p:sp>
      <p:pic>
        <p:nvPicPr>
          <p:cNvPr id="9" name="图片 8">
            <a:extLst>
              <a:ext uri="{FF2B5EF4-FFF2-40B4-BE49-F238E27FC236}">
                <a16:creationId xmlns:a16="http://schemas.microsoft.com/office/drawing/2014/main" id="{6E6112E7-C657-4A6B-8543-FF2EEF1156B0}"/>
              </a:ext>
            </a:extLst>
          </p:cNvPr>
          <p:cNvPicPr/>
          <p:nvPr/>
        </p:nvPicPr>
        <p:blipFill>
          <a:blip r:embed="rId2"/>
          <a:stretch>
            <a:fillRect/>
          </a:stretch>
        </p:blipFill>
        <p:spPr>
          <a:xfrm>
            <a:off x="1145950" y="1369841"/>
            <a:ext cx="5733685" cy="3334870"/>
          </a:xfrm>
          <a:prstGeom prst="rect">
            <a:avLst/>
          </a:prstGeom>
        </p:spPr>
      </p:pic>
      <p:pic>
        <p:nvPicPr>
          <p:cNvPr id="6" name="图片 5">
            <a:extLst>
              <a:ext uri="{FF2B5EF4-FFF2-40B4-BE49-F238E27FC236}">
                <a16:creationId xmlns:a16="http://schemas.microsoft.com/office/drawing/2014/main" id="{F2A0035D-2D23-4A94-B78C-6B09AD0AE9D0}"/>
              </a:ext>
            </a:extLst>
          </p:cNvPr>
          <p:cNvPicPr>
            <a:picLocks noChangeAspect="1"/>
          </p:cNvPicPr>
          <p:nvPr/>
        </p:nvPicPr>
        <p:blipFill>
          <a:blip r:embed="rId3"/>
          <a:stretch>
            <a:fillRect/>
          </a:stretch>
        </p:blipFill>
        <p:spPr>
          <a:xfrm>
            <a:off x="7003288" y="1369841"/>
            <a:ext cx="5065059" cy="3499050"/>
          </a:xfrm>
          <a:prstGeom prst="rect">
            <a:avLst/>
          </a:prstGeom>
        </p:spPr>
      </p:pic>
      <p:sp>
        <p:nvSpPr>
          <p:cNvPr id="14" name="文本框 13">
            <a:extLst>
              <a:ext uri="{FF2B5EF4-FFF2-40B4-BE49-F238E27FC236}">
                <a16:creationId xmlns:a16="http://schemas.microsoft.com/office/drawing/2014/main" id="{DEAF7651-1807-4939-AA1C-1F6A0A072A3A}"/>
              </a:ext>
            </a:extLst>
          </p:cNvPr>
          <p:cNvSpPr txBox="1"/>
          <p:nvPr/>
        </p:nvSpPr>
        <p:spPr>
          <a:xfrm>
            <a:off x="4039686" y="2783784"/>
            <a:ext cx="2741494" cy="738664"/>
          </a:xfrm>
          <a:prstGeom prst="rect">
            <a:avLst/>
          </a:prstGeom>
          <a:noFill/>
        </p:spPr>
        <p:txBody>
          <a:bodyPr wrap="square" rtlCol="0">
            <a:spAutoFit/>
          </a:bodyPr>
          <a:lstStyle/>
          <a:p>
            <a:r>
              <a:rPr lang="en-US" altLang="zh-CN" sz="1400">
                <a:latin typeface="仓耳明楷 W03" panose="02010600030101010101" charset="-122"/>
                <a:ea typeface="仓耳明楷 W03" panose="02010600030101010101" charset="-122"/>
              </a:rPr>
              <a:t>mq_open</a:t>
            </a:r>
            <a:r>
              <a:rPr lang="zh-CN" altLang="en-US" sz="1400">
                <a:latin typeface="仓耳明楷 W03" panose="02010600030101010101" charset="-122"/>
                <a:ea typeface="仓耳明楷 W03" panose="02010600030101010101" charset="-122"/>
              </a:rPr>
              <a:t>用于打开或创建一个消息队列；成功返回消息队列描述符，失败返回</a:t>
            </a:r>
            <a:r>
              <a:rPr lang="en-US" altLang="zh-CN" sz="1400">
                <a:latin typeface="仓耳明楷 W03" panose="02010600030101010101" charset="-122"/>
                <a:ea typeface="仓耳明楷 W03" panose="02010600030101010101" charset="-122"/>
              </a:rPr>
              <a:t>-1</a:t>
            </a:r>
            <a:endParaRPr lang="zh-CN" altLang="en-US" sz="1400" dirty="0">
              <a:latin typeface="仓耳明楷 W03" panose="02010600030101010101" charset="-122"/>
              <a:ea typeface="仓耳明楷 W03" panose="02010600030101010101" charset="-122"/>
            </a:endParaRPr>
          </a:p>
        </p:txBody>
      </p:sp>
      <p:sp>
        <p:nvSpPr>
          <p:cNvPr id="12" name="矩形 11">
            <a:extLst>
              <a:ext uri="{FF2B5EF4-FFF2-40B4-BE49-F238E27FC236}">
                <a16:creationId xmlns:a16="http://schemas.microsoft.com/office/drawing/2014/main" id="{40B47030-2A1F-4CE8-99DA-44A0635EAA03}"/>
              </a:ext>
            </a:extLst>
          </p:cNvPr>
          <p:cNvSpPr/>
          <p:nvPr/>
        </p:nvSpPr>
        <p:spPr>
          <a:xfrm>
            <a:off x="1283956" y="4745266"/>
            <a:ext cx="9624083" cy="2132122"/>
          </a:xfrm>
          <a:prstGeom prst="rect">
            <a:avLst/>
          </a:prstGeom>
        </p:spPr>
        <p:txBody>
          <a:bodyPr wrap="square">
            <a:spAutoFit/>
          </a:bodyPr>
          <a:lstStyle/>
          <a:p>
            <a:pPr>
              <a:lnSpc>
                <a:spcPts val="2000"/>
              </a:lnSpc>
              <a:spcBef>
                <a:spcPct val="0"/>
              </a:spcBef>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mq_open</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参数：</a:t>
            </a: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a:lnSpc>
                <a:spcPts val="2000"/>
              </a:lnSpc>
              <a:spcBef>
                <a:spcPct val="0"/>
              </a:spcBef>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name</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：消息队列的名字，需要符合</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POSIX IPC</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的名字规则。</a:t>
            </a:r>
          </a:p>
          <a:p>
            <a:pPr>
              <a:lnSpc>
                <a:spcPts val="2000"/>
              </a:lnSpc>
              <a:spcBef>
                <a:spcPct val="0"/>
              </a:spcBef>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flags</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：表示打开的方式，和</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open</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函数的类似。有必须的选项：</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O_RDONLY</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O_WRONLY</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O_RDWR</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，还有可选的选项：</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O_NONBLOCK</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O_CREAT</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O_EXCL</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a:t>
            </a:r>
          </a:p>
          <a:p>
            <a:pPr>
              <a:lnSpc>
                <a:spcPts val="2000"/>
              </a:lnSpc>
              <a:spcBef>
                <a:spcPct val="0"/>
              </a:spcBef>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mode</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：是一个可选参数，在</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oflag</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中含有</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O_CREAT</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标志且消息队列不存在时，才需要提供该参数。表示默认访问权限。</a:t>
            </a:r>
          </a:p>
          <a:p>
            <a:pPr>
              <a:lnSpc>
                <a:spcPts val="2000"/>
              </a:lnSpc>
              <a:spcBef>
                <a:spcPct val="0"/>
              </a:spcBef>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attr</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：也是一个可选参数，在</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oflag</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中含有</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O_CREAT</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标志且消息队列不存在时才需要。该参数用于给新队列设定某些属性，如果是空指针，那么就采用默认属性。</a:t>
            </a:r>
          </a:p>
        </p:txBody>
      </p:sp>
      <p:cxnSp>
        <p:nvCxnSpPr>
          <p:cNvPr id="4" name="直接箭头连接符 3">
            <a:extLst>
              <a:ext uri="{FF2B5EF4-FFF2-40B4-BE49-F238E27FC236}">
                <a16:creationId xmlns:a16="http://schemas.microsoft.com/office/drawing/2014/main" id="{2326EDCC-D6CB-47CF-A573-0A27D64BFE1C}"/>
              </a:ext>
            </a:extLst>
          </p:cNvPr>
          <p:cNvCxnSpPr>
            <a:cxnSpLocks/>
          </p:cNvCxnSpPr>
          <p:nvPr/>
        </p:nvCxnSpPr>
        <p:spPr>
          <a:xfrm flipV="1">
            <a:off x="4911047" y="1532966"/>
            <a:ext cx="2092241" cy="977152"/>
          </a:xfrm>
          <a:prstGeom prst="straightConnector1">
            <a:avLst/>
          </a:prstGeom>
          <a:ln w="254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036209"/>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750" fill="hold"/>
                                        <p:tgtEl>
                                          <p:spTgt spid="30"/>
                                        </p:tgtEl>
                                        <p:attrNameLst>
                                          <p:attrName>ppt_w</p:attrName>
                                        </p:attrNameLst>
                                      </p:cBhvr>
                                      <p:tavLst>
                                        <p:tav tm="0">
                                          <p:val>
                                            <p:fltVal val="0"/>
                                          </p:val>
                                        </p:tav>
                                        <p:tav tm="100000">
                                          <p:val>
                                            <p:strVal val="#ppt_w"/>
                                          </p:val>
                                        </p:tav>
                                      </p:tavLst>
                                    </p:anim>
                                    <p:anim calcmode="lin" valueType="num">
                                      <p:cBhvr>
                                        <p:cTn id="13" dur="750" fill="hold"/>
                                        <p:tgtEl>
                                          <p:spTgt spid="30"/>
                                        </p:tgtEl>
                                        <p:attrNameLst>
                                          <p:attrName>ppt_h</p:attrName>
                                        </p:attrNameLst>
                                      </p:cBhvr>
                                      <p:tavLst>
                                        <p:tav tm="0">
                                          <p:val>
                                            <p:fltVal val="0"/>
                                          </p:val>
                                        </p:tav>
                                        <p:tav tm="100000">
                                          <p:val>
                                            <p:strVal val="#ppt_h"/>
                                          </p:val>
                                        </p:tav>
                                      </p:tavLst>
                                    </p:anim>
                                    <p:animEffect transition="in" filter="fade">
                                      <p:cBhvr>
                                        <p:cTn id="14" dur="750"/>
                                        <p:tgtEl>
                                          <p:spTgt spid="30"/>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20763" y="116678"/>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810000" y="891234"/>
            <a:ext cx="515061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dirty="0"/>
              <a:t>可变参数处理涉及的函数</a:t>
            </a:r>
          </a:p>
        </p:txBody>
      </p:sp>
      <p:sp>
        <p:nvSpPr>
          <p:cNvPr id="8" name="文本框 7">
            <a:extLst>
              <a:ext uri="{FF2B5EF4-FFF2-40B4-BE49-F238E27FC236}">
                <a16:creationId xmlns:a16="http://schemas.microsoft.com/office/drawing/2014/main" id="{6A2B0AD2-9FA7-4001-9DBB-89422D219DE0}"/>
              </a:ext>
            </a:extLst>
          </p:cNvPr>
          <p:cNvSpPr txBox="1"/>
          <p:nvPr/>
        </p:nvSpPr>
        <p:spPr>
          <a:xfrm>
            <a:off x="738505" y="1476813"/>
            <a:ext cx="10444215" cy="5074728"/>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a:t>1</a:t>
            </a:r>
            <a:r>
              <a:rPr lang="zh-CN" altLang="en-US" sz="1600"/>
              <a:t>、</a:t>
            </a:r>
            <a:r>
              <a:rPr lang="en-US" altLang="zh-CN" sz="1600"/>
              <a:t>va_list</a:t>
            </a:r>
          </a:p>
          <a:p>
            <a:r>
              <a:rPr lang="en-US" altLang="zh-CN" sz="1600"/>
              <a:t>    </a:t>
            </a:r>
            <a:r>
              <a:rPr lang="zh-CN" altLang="en-US" sz="1600"/>
              <a:t>表示可变参数列表类型，实际上是一个</a:t>
            </a:r>
            <a:r>
              <a:rPr lang="en-US" altLang="zh-CN" sz="1600"/>
              <a:t>char</a:t>
            </a:r>
            <a:r>
              <a:rPr lang="zh-CN" altLang="en-US" sz="1600"/>
              <a:t>指针</a:t>
            </a:r>
          </a:p>
          <a:p>
            <a:r>
              <a:rPr lang="en-US" altLang="zh-CN" sz="1600"/>
              <a:t>2</a:t>
            </a:r>
            <a:r>
              <a:rPr lang="zh-CN" altLang="en-US" sz="1600"/>
              <a:t>、</a:t>
            </a:r>
            <a:r>
              <a:rPr lang="en-US" altLang="zh-CN" sz="1600"/>
              <a:t>va_start</a:t>
            </a:r>
          </a:p>
          <a:p>
            <a:r>
              <a:rPr lang="zh-CN" altLang="en-US" sz="1600"/>
              <a:t>  用于获取函数参数列表中可变参数的首指针</a:t>
            </a:r>
            <a:r>
              <a:rPr lang="en-US" altLang="zh-CN" sz="1600"/>
              <a:t>(</a:t>
            </a:r>
            <a:r>
              <a:rPr lang="zh-CN" altLang="en-US" sz="1600"/>
              <a:t>获取函数可变参数列表</a:t>
            </a:r>
            <a:r>
              <a:rPr lang="en-US" altLang="zh-CN" sz="1600"/>
              <a:t>)</a:t>
            </a:r>
          </a:p>
          <a:p>
            <a:r>
              <a:rPr lang="en-US" altLang="zh-CN" sz="1600"/>
              <a:t>  * </a:t>
            </a:r>
            <a:r>
              <a:rPr lang="zh-CN" altLang="en-US" sz="1600"/>
              <a:t>输入参数</a:t>
            </a:r>
            <a:r>
              <a:rPr lang="en-US" altLang="zh-CN" sz="1600"/>
              <a:t>ap(</a:t>
            </a:r>
            <a:r>
              <a:rPr lang="zh-CN" altLang="en-US" sz="1600"/>
              <a:t>类型为</a:t>
            </a:r>
            <a:r>
              <a:rPr lang="en-US" altLang="zh-CN" sz="1600"/>
              <a:t>va_list): </a:t>
            </a:r>
            <a:r>
              <a:rPr lang="zh-CN" altLang="en-US" sz="1600"/>
              <a:t>用于保存函数参数列表中可变参数的首指针</a:t>
            </a:r>
            <a:r>
              <a:rPr lang="en-US" altLang="zh-CN" sz="1600"/>
              <a:t>(</a:t>
            </a:r>
            <a:r>
              <a:rPr lang="zh-CN" altLang="en-US" sz="1600"/>
              <a:t>即</a:t>
            </a:r>
            <a:r>
              <a:rPr lang="en-US" altLang="zh-CN" sz="1600"/>
              <a:t>,</a:t>
            </a:r>
            <a:r>
              <a:rPr lang="zh-CN" altLang="en-US" sz="1600"/>
              <a:t>可变参数列表</a:t>
            </a:r>
            <a:r>
              <a:rPr lang="en-US" altLang="zh-CN" sz="1600"/>
              <a:t>)</a:t>
            </a:r>
          </a:p>
          <a:p>
            <a:r>
              <a:rPr lang="en-US" altLang="zh-CN" sz="1600"/>
              <a:t>  * </a:t>
            </a:r>
            <a:r>
              <a:rPr lang="zh-CN" altLang="en-US" sz="1600"/>
              <a:t>输入参数</a:t>
            </a:r>
            <a:r>
              <a:rPr lang="en-US" altLang="zh-CN" sz="1600"/>
              <a:t>A: </a:t>
            </a:r>
            <a:r>
              <a:rPr lang="zh-CN" altLang="en-US" sz="1600"/>
              <a:t>为函数参数列表中最后一个固定参数</a:t>
            </a:r>
          </a:p>
          <a:p>
            <a:r>
              <a:rPr lang="en-US" altLang="zh-CN" sz="1600"/>
              <a:t>3</a:t>
            </a:r>
            <a:r>
              <a:rPr lang="zh-CN" altLang="en-US" sz="1600"/>
              <a:t>、</a:t>
            </a:r>
            <a:r>
              <a:rPr lang="en-US" altLang="zh-CN" sz="1600"/>
              <a:t>va_arg</a:t>
            </a:r>
          </a:p>
          <a:p>
            <a:r>
              <a:rPr lang="en-US" altLang="zh-CN" sz="1600"/>
              <a:t>   </a:t>
            </a:r>
            <a:r>
              <a:rPr lang="zh-CN" altLang="en-US" sz="1600"/>
              <a:t>获取当前</a:t>
            </a:r>
            <a:r>
              <a:rPr lang="en-US" altLang="zh-CN" sz="1600"/>
              <a:t>ap</a:t>
            </a:r>
            <a:r>
              <a:rPr lang="zh-CN" altLang="en-US" sz="1600"/>
              <a:t>所指的可变参数并将并将</a:t>
            </a:r>
            <a:r>
              <a:rPr lang="en-US" altLang="zh-CN" sz="1600"/>
              <a:t>ap</a:t>
            </a:r>
            <a:r>
              <a:rPr lang="zh-CN" altLang="en-US" sz="1600"/>
              <a:t>指针移向下一可变参数</a:t>
            </a:r>
          </a:p>
          <a:p>
            <a:r>
              <a:rPr lang="zh-CN" altLang="en-US" sz="1600"/>
              <a:t>  * 输入参数</a:t>
            </a:r>
            <a:r>
              <a:rPr lang="en-US" altLang="zh-CN" sz="1600"/>
              <a:t>ap(</a:t>
            </a:r>
            <a:r>
              <a:rPr lang="zh-CN" altLang="en-US" sz="1600"/>
              <a:t>类型为</a:t>
            </a:r>
            <a:r>
              <a:rPr lang="en-US" altLang="zh-CN" sz="1600"/>
              <a:t>va_list): </a:t>
            </a:r>
            <a:r>
              <a:rPr lang="zh-CN" altLang="en-US" sz="1600"/>
              <a:t>可变参数列表，指向当前正要处理的可变参数</a:t>
            </a:r>
          </a:p>
          <a:p>
            <a:r>
              <a:rPr lang="zh-CN" altLang="en-US" sz="1600"/>
              <a:t>  * 输入参数</a:t>
            </a:r>
            <a:r>
              <a:rPr lang="en-US" altLang="zh-CN" sz="1600"/>
              <a:t>T: </a:t>
            </a:r>
            <a:r>
              <a:rPr lang="zh-CN" altLang="en-US" sz="1600"/>
              <a:t>正要处理的可变参数的类型</a:t>
            </a:r>
          </a:p>
          <a:p>
            <a:r>
              <a:rPr lang="zh-CN" altLang="en-US" sz="1600"/>
              <a:t>  * 返回值</a:t>
            </a:r>
            <a:r>
              <a:rPr lang="en-US" altLang="zh-CN" sz="1600"/>
              <a:t>: </a:t>
            </a:r>
            <a:r>
              <a:rPr lang="zh-CN" altLang="en-US" sz="1600"/>
              <a:t>当前可变参数的值</a:t>
            </a:r>
            <a:endParaRPr lang="en-US" altLang="zh-CN" sz="1600"/>
          </a:p>
          <a:p>
            <a:r>
              <a:rPr lang="en-US" altLang="zh-CN" sz="1600"/>
              <a:t>4</a:t>
            </a:r>
            <a:r>
              <a:rPr lang="zh-CN" altLang="en-US" sz="1600"/>
              <a:t>、</a:t>
            </a:r>
            <a:r>
              <a:rPr lang="en-US" altLang="zh-CN" sz="1600"/>
              <a:t>va_end</a:t>
            </a:r>
          </a:p>
          <a:p>
            <a:r>
              <a:rPr lang="en-US" altLang="zh-CN" sz="1600"/>
              <a:t>  </a:t>
            </a:r>
            <a:r>
              <a:rPr lang="zh-CN" altLang="en-US" sz="1600"/>
              <a:t>用于结束对可变参数的处理。实际上</a:t>
            </a:r>
            <a:r>
              <a:rPr lang="en-US" altLang="zh-CN" sz="1600"/>
              <a:t>,va_end</a:t>
            </a:r>
            <a:r>
              <a:rPr lang="zh-CN" altLang="en-US" sz="1600"/>
              <a:t>被定义为空</a:t>
            </a:r>
            <a:r>
              <a:rPr lang="en-US" altLang="zh-CN" sz="1600"/>
              <a:t>.</a:t>
            </a:r>
            <a:r>
              <a:rPr lang="zh-CN" altLang="en-US" sz="1600"/>
              <a:t>它只是为实现与</a:t>
            </a:r>
            <a:r>
              <a:rPr lang="en-US" altLang="zh-CN" sz="1600"/>
              <a:t>va_start</a:t>
            </a:r>
            <a:r>
              <a:rPr lang="zh-CN" altLang="en-US" sz="1600"/>
              <a:t>配对</a:t>
            </a:r>
            <a:r>
              <a:rPr lang="en-US" altLang="zh-CN" sz="1600"/>
              <a:t>(</a:t>
            </a:r>
            <a:r>
              <a:rPr lang="zh-CN" altLang="en-US" sz="1600"/>
              <a:t>实现代码对称和代码自注释功能</a:t>
            </a:r>
            <a:r>
              <a:rPr lang="en-US" altLang="zh-CN" sz="1600"/>
              <a:t>)</a:t>
            </a:r>
            <a:endParaRPr lang="zh-CN" altLang="en-US" sz="1600"/>
          </a:p>
          <a:p>
            <a:endParaRPr lang="zh-CN" altLang="en-US" sz="1600"/>
          </a:p>
          <a:p>
            <a:r>
              <a:rPr lang="zh-CN" altLang="en-US" sz="1600"/>
              <a:t>    对可变参数列表的处理过程一般为：</a:t>
            </a:r>
          </a:p>
          <a:p>
            <a:r>
              <a:rPr lang="en-US" altLang="zh-CN" sz="1600"/>
              <a:t>1</a:t>
            </a:r>
            <a:r>
              <a:rPr lang="zh-CN" altLang="en-US" sz="1600"/>
              <a:t>、用</a:t>
            </a:r>
            <a:r>
              <a:rPr lang="en-US" altLang="zh-CN" sz="1600"/>
              <a:t>va_list</a:t>
            </a:r>
            <a:r>
              <a:rPr lang="zh-CN" altLang="en-US" sz="1600"/>
              <a:t>定义一个可变参数列表</a:t>
            </a:r>
          </a:p>
          <a:p>
            <a:r>
              <a:rPr lang="en-US" altLang="zh-CN" sz="1600"/>
              <a:t>2</a:t>
            </a:r>
            <a:r>
              <a:rPr lang="zh-CN" altLang="en-US" sz="1600"/>
              <a:t>、用</a:t>
            </a:r>
            <a:r>
              <a:rPr lang="en-US" altLang="zh-CN" sz="1600"/>
              <a:t>va_start</a:t>
            </a:r>
            <a:r>
              <a:rPr lang="zh-CN" altLang="en-US" sz="1600"/>
              <a:t>获取函数可变参数列表</a:t>
            </a:r>
          </a:p>
          <a:p>
            <a:r>
              <a:rPr lang="en-US" altLang="zh-CN" sz="1600"/>
              <a:t>3</a:t>
            </a:r>
            <a:r>
              <a:rPr lang="zh-CN" altLang="en-US" sz="1600"/>
              <a:t>、用</a:t>
            </a:r>
            <a:r>
              <a:rPr lang="en-US" altLang="zh-CN" sz="1600"/>
              <a:t>va_arg</a:t>
            </a:r>
            <a:r>
              <a:rPr lang="zh-CN" altLang="en-US" sz="1600"/>
              <a:t>循环处理可变参数列表中的各个可变参数</a:t>
            </a:r>
          </a:p>
          <a:p>
            <a:r>
              <a:rPr lang="en-US" altLang="zh-CN" sz="1600"/>
              <a:t>4</a:t>
            </a:r>
            <a:r>
              <a:rPr lang="zh-CN" altLang="en-US" sz="1600"/>
              <a:t>、用</a:t>
            </a:r>
            <a:r>
              <a:rPr lang="en-US" altLang="zh-CN" sz="1600"/>
              <a:t>va_end</a:t>
            </a:r>
            <a:r>
              <a:rPr lang="zh-CN" altLang="en-US" sz="1600"/>
              <a:t>结束对可变参数列表的处理</a:t>
            </a:r>
          </a:p>
        </p:txBody>
      </p:sp>
      <p:pic>
        <p:nvPicPr>
          <p:cNvPr id="2" name="图片 1">
            <a:extLst>
              <a:ext uri="{FF2B5EF4-FFF2-40B4-BE49-F238E27FC236}">
                <a16:creationId xmlns:a16="http://schemas.microsoft.com/office/drawing/2014/main" id="{E48D8BBA-114D-49B3-9C55-07E17BF0D873}"/>
              </a:ext>
            </a:extLst>
          </p:cNvPr>
          <p:cNvPicPr>
            <a:picLocks noChangeAspect="1"/>
          </p:cNvPicPr>
          <p:nvPr/>
        </p:nvPicPr>
        <p:blipFill>
          <a:blip r:embed="rId2"/>
          <a:stretch>
            <a:fillRect/>
          </a:stretch>
        </p:blipFill>
        <p:spPr>
          <a:xfrm>
            <a:off x="6095998" y="4872174"/>
            <a:ext cx="3351305" cy="1324467"/>
          </a:xfrm>
          <a:prstGeom prst="rect">
            <a:avLst/>
          </a:prstGeom>
        </p:spPr>
      </p:pic>
    </p:spTree>
    <p:extLst>
      <p:ext uri="{BB962C8B-B14F-4D97-AF65-F5344CB8AC3E}">
        <p14:creationId xmlns:p14="http://schemas.microsoft.com/office/powerpoint/2010/main" val="1652813641"/>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750" fill="hold"/>
                                        <p:tgtEl>
                                          <p:spTgt spid="30"/>
                                        </p:tgtEl>
                                        <p:attrNameLst>
                                          <p:attrName>ppt_w</p:attrName>
                                        </p:attrNameLst>
                                      </p:cBhvr>
                                      <p:tavLst>
                                        <p:tav tm="0">
                                          <p:val>
                                            <p:fltVal val="0"/>
                                          </p:val>
                                        </p:tav>
                                        <p:tav tm="100000">
                                          <p:val>
                                            <p:strVal val="#ppt_w"/>
                                          </p:val>
                                        </p:tav>
                                      </p:tavLst>
                                    </p:anim>
                                    <p:anim calcmode="lin" valueType="num">
                                      <p:cBhvr>
                                        <p:cTn id="13" dur="750" fill="hold"/>
                                        <p:tgtEl>
                                          <p:spTgt spid="30"/>
                                        </p:tgtEl>
                                        <p:attrNameLst>
                                          <p:attrName>ppt_h</p:attrName>
                                        </p:attrNameLst>
                                      </p:cBhvr>
                                      <p:tavLst>
                                        <p:tav tm="0">
                                          <p:val>
                                            <p:fltVal val="0"/>
                                          </p:val>
                                        </p:tav>
                                        <p:tav tm="100000">
                                          <p:val>
                                            <p:strVal val="#ppt_h"/>
                                          </p:val>
                                        </p:tav>
                                      </p:tavLst>
                                    </p:anim>
                                    <p:animEffect transition="in" filter="fade">
                                      <p:cBhvr>
                                        <p:cTn id="14" dur="750"/>
                                        <p:tgtEl>
                                          <p:spTgt spid="30"/>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09261" y="99425"/>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603982" y="1123604"/>
            <a:ext cx="515061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a:t>系统调用流程</a:t>
            </a:r>
            <a:endParaRPr lang="zh-CN" altLang="en-US" dirty="0"/>
          </a:p>
        </p:txBody>
      </p:sp>
      <p:sp>
        <p:nvSpPr>
          <p:cNvPr id="8" name="文本框 7">
            <a:extLst>
              <a:ext uri="{FF2B5EF4-FFF2-40B4-BE49-F238E27FC236}">
                <a16:creationId xmlns:a16="http://schemas.microsoft.com/office/drawing/2014/main" id="{6A2B0AD2-9FA7-4001-9DBB-89422D219DE0}"/>
              </a:ext>
            </a:extLst>
          </p:cNvPr>
          <p:cNvSpPr txBox="1"/>
          <p:nvPr/>
        </p:nvSpPr>
        <p:spPr>
          <a:xfrm>
            <a:off x="635608" y="1783273"/>
            <a:ext cx="9049391" cy="38618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a:t>2</a:t>
            </a:r>
            <a:r>
              <a:rPr lang="zh-CN" altLang="en-US" sz="1600"/>
              <a:t>、</a:t>
            </a:r>
            <a:r>
              <a:rPr lang="en-US" altLang="zh-CN" sz="1600"/>
              <a:t>mq_open</a:t>
            </a:r>
            <a:r>
              <a:rPr lang="zh-CN" altLang="en-US" sz="1600"/>
              <a:t>中调用</a:t>
            </a:r>
            <a:r>
              <a:rPr lang="en-US" altLang="zh-CN" sz="1600"/>
              <a:t>syscall</a:t>
            </a:r>
            <a:r>
              <a:rPr lang="zh-CN" altLang="en-US" sz="1600"/>
              <a:t>，将参数传给寄存器 </a:t>
            </a:r>
            <a:r>
              <a:rPr lang="en-US" altLang="zh-CN" sz="1600"/>
              <a:t>R7</a:t>
            </a:r>
            <a:r>
              <a:rPr lang="zh-CN" altLang="en-US" sz="1600"/>
              <a:t>，</a:t>
            </a:r>
            <a:r>
              <a:rPr lang="en-US" altLang="zh-CN" sz="1600"/>
              <a:t>R0~R6</a:t>
            </a:r>
          </a:p>
        </p:txBody>
      </p:sp>
      <p:pic>
        <p:nvPicPr>
          <p:cNvPr id="9" name="图片 8">
            <a:extLst>
              <a:ext uri="{FF2B5EF4-FFF2-40B4-BE49-F238E27FC236}">
                <a16:creationId xmlns:a16="http://schemas.microsoft.com/office/drawing/2014/main" id="{563E08B1-02C0-42F2-87BD-3EB638572A73}"/>
              </a:ext>
            </a:extLst>
          </p:cNvPr>
          <p:cNvPicPr/>
          <p:nvPr/>
        </p:nvPicPr>
        <p:blipFill>
          <a:blip r:embed="rId2"/>
          <a:stretch>
            <a:fillRect/>
          </a:stretch>
        </p:blipFill>
        <p:spPr>
          <a:xfrm>
            <a:off x="5943388" y="1640758"/>
            <a:ext cx="4537075" cy="329969"/>
          </a:xfrm>
          <a:prstGeom prst="rect">
            <a:avLst/>
          </a:prstGeom>
        </p:spPr>
      </p:pic>
      <p:sp>
        <p:nvSpPr>
          <p:cNvPr id="3" name="矩形 2">
            <a:extLst>
              <a:ext uri="{FF2B5EF4-FFF2-40B4-BE49-F238E27FC236}">
                <a16:creationId xmlns:a16="http://schemas.microsoft.com/office/drawing/2014/main" id="{3FCBF82B-3D5E-4288-93CE-D7AC42276EA9}"/>
              </a:ext>
            </a:extLst>
          </p:cNvPr>
          <p:cNvSpPr/>
          <p:nvPr/>
        </p:nvSpPr>
        <p:spPr>
          <a:xfrm>
            <a:off x="671420" y="2814055"/>
            <a:ext cx="4859804" cy="2132122"/>
          </a:xfrm>
          <a:prstGeom prst="rect">
            <a:avLst/>
          </a:prstGeom>
        </p:spPr>
        <p:txBody>
          <a:bodyPr wrap="square">
            <a:spAutoFit/>
          </a:bodyPr>
          <a:lstStyle/>
          <a:p>
            <a:pPr>
              <a:lnSpc>
                <a:spcPts val="2000"/>
              </a:lnSpc>
              <a:spcBef>
                <a:spcPct val="0"/>
              </a:spcBef>
              <a:spcAft>
                <a:spcPts val="0"/>
              </a:spcAft>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syscall</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执行间接系统调用，即调用系统调用，根据指定的参数数量和所有系统调用的汇编语言接口确定调用哪个系统调用函数</a:t>
            </a: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a:lnSpc>
                <a:spcPts val="2000"/>
              </a:lnSpc>
              <a:spcBef>
                <a:spcPct val="0"/>
              </a:spcBef>
              <a:spcAft>
                <a:spcPts val="0"/>
              </a:spcAft>
            </a:pP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a:lnSpc>
                <a:spcPts val="2000"/>
              </a:lnSpc>
              <a:spcBef>
                <a:spcPct val="0"/>
              </a:spcBef>
              <a:spcAft>
                <a:spcPts val="0"/>
              </a:spcAft>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SYS_mq_open </a:t>
            </a:r>
            <a:r>
              <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是真正的系统调用函数，对应一个系统调用号</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__NR_mq_open</a:t>
            </a:r>
            <a:r>
              <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，通过宏</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函数</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SYSCALL_HAND_DEF</a:t>
            </a:r>
            <a:r>
              <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将</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SysMqOpen</a:t>
            </a:r>
            <a:r>
              <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注册到</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g_syscallHandle</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a:t>
            </a: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pic>
        <p:nvPicPr>
          <p:cNvPr id="6" name="图片 5">
            <a:extLst>
              <a:ext uri="{FF2B5EF4-FFF2-40B4-BE49-F238E27FC236}">
                <a16:creationId xmlns:a16="http://schemas.microsoft.com/office/drawing/2014/main" id="{91D3E086-78CC-4D14-88AC-CC294BAF84CC}"/>
              </a:ext>
            </a:extLst>
          </p:cNvPr>
          <p:cNvPicPr>
            <a:picLocks noChangeAspect="1"/>
          </p:cNvPicPr>
          <p:nvPr/>
        </p:nvPicPr>
        <p:blipFill>
          <a:blip r:embed="rId3"/>
          <a:stretch>
            <a:fillRect/>
          </a:stretch>
        </p:blipFill>
        <p:spPr>
          <a:xfrm>
            <a:off x="5924738" y="2216353"/>
            <a:ext cx="5062850" cy="3669485"/>
          </a:xfrm>
          <a:prstGeom prst="rect">
            <a:avLst/>
          </a:prstGeom>
        </p:spPr>
      </p:pic>
      <p:sp>
        <p:nvSpPr>
          <p:cNvPr id="12" name="矩形 11">
            <a:extLst>
              <a:ext uri="{FF2B5EF4-FFF2-40B4-BE49-F238E27FC236}">
                <a16:creationId xmlns:a16="http://schemas.microsoft.com/office/drawing/2014/main" id="{7D243D8F-9E45-47C9-96CE-4406DDD16436}"/>
              </a:ext>
            </a:extLst>
          </p:cNvPr>
          <p:cNvSpPr/>
          <p:nvPr/>
        </p:nvSpPr>
        <p:spPr>
          <a:xfrm>
            <a:off x="8971554" y="3342566"/>
            <a:ext cx="3120670" cy="1362681"/>
          </a:xfrm>
          <a:prstGeom prst="rect">
            <a:avLst/>
          </a:prstGeom>
        </p:spPr>
        <p:txBody>
          <a:bodyPr wrap="square">
            <a:spAutoFit/>
          </a:bodyPr>
          <a:lstStyle/>
          <a:p>
            <a:pPr>
              <a:lnSpc>
                <a:spcPts val="2000"/>
              </a:lnSpc>
              <a:spcBef>
                <a:spcPct val="0"/>
              </a:spcBef>
              <a:spcAft>
                <a:spcPts val="0"/>
              </a:spcAft>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va_arg</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获取当前</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ap</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所指的可变参数并将并将</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ap</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指针移向下一可变参数</a:t>
            </a: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a:lnSpc>
                <a:spcPts val="2000"/>
              </a:lnSpc>
              <a:spcBef>
                <a:spcPct val="0"/>
              </a:spcBef>
              <a:spcAft>
                <a:spcPts val="0"/>
              </a:spcAft>
            </a:pP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a:lnSpc>
                <a:spcPts val="2000"/>
              </a:lnSpc>
              <a:spcBef>
                <a:spcPct val="0"/>
              </a:spcBef>
              <a:spcAft>
                <a:spcPts val="0"/>
              </a:spcAft>
            </a:pP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获取全部系统调用参数（最多</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6</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个）</a:t>
            </a:r>
            <a:endPar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pic>
        <p:nvPicPr>
          <p:cNvPr id="14" name="图片 13">
            <a:extLst>
              <a:ext uri="{FF2B5EF4-FFF2-40B4-BE49-F238E27FC236}">
                <a16:creationId xmlns:a16="http://schemas.microsoft.com/office/drawing/2014/main" id="{9F724F5B-784E-4716-B969-40557FA4BA8F}"/>
              </a:ext>
            </a:extLst>
          </p:cNvPr>
          <p:cNvPicPr>
            <a:picLocks noChangeAspect="1"/>
          </p:cNvPicPr>
          <p:nvPr/>
        </p:nvPicPr>
        <p:blipFill>
          <a:blip r:embed="rId4"/>
          <a:stretch>
            <a:fillRect/>
          </a:stretch>
        </p:blipFill>
        <p:spPr>
          <a:xfrm>
            <a:off x="691496" y="5328445"/>
            <a:ext cx="4819651" cy="319283"/>
          </a:xfrm>
          <a:prstGeom prst="rect">
            <a:avLst/>
          </a:prstGeom>
        </p:spPr>
      </p:pic>
      <p:pic>
        <p:nvPicPr>
          <p:cNvPr id="15" name="图片 14">
            <a:extLst>
              <a:ext uri="{FF2B5EF4-FFF2-40B4-BE49-F238E27FC236}">
                <a16:creationId xmlns:a16="http://schemas.microsoft.com/office/drawing/2014/main" id="{A2FDA7F4-D048-4233-A087-6801E22FDD77}"/>
              </a:ext>
            </a:extLst>
          </p:cNvPr>
          <p:cNvPicPr>
            <a:picLocks noChangeAspect="1"/>
          </p:cNvPicPr>
          <p:nvPr/>
        </p:nvPicPr>
        <p:blipFill>
          <a:blip r:embed="rId5"/>
          <a:stretch>
            <a:fillRect/>
          </a:stretch>
        </p:blipFill>
        <p:spPr>
          <a:xfrm>
            <a:off x="691497" y="4978260"/>
            <a:ext cx="4819650" cy="314325"/>
          </a:xfrm>
          <a:prstGeom prst="rect">
            <a:avLst/>
          </a:prstGeom>
        </p:spPr>
      </p:pic>
      <p:sp>
        <p:nvSpPr>
          <p:cNvPr id="17" name="矩形 16">
            <a:extLst>
              <a:ext uri="{FF2B5EF4-FFF2-40B4-BE49-F238E27FC236}">
                <a16:creationId xmlns:a16="http://schemas.microsoft.com/office/drawing/2014/main" id="{DE8E8B72-C02A-4D0F-B380-7D95752C6831}"/>
              </a:ext>
            </a:extLst>
          </p:cNvPr>
          <p:cNvSpPr/>
          <p:nvPr/>
        </p:nvSpPr>
        <p:spPr>
          <a:xfrm>
            <a:off x="7340910" y="2534185"/>
            <a:ext cx="2544533" cy="336759"/>
          </a:xfrm>
          <a:prstGeom prst="rect">
            <a:avLst/>
          </a:prstGeom>
        </p:spPr>
        <p:txBody>
          <a:bodyPr wrap="square">
            <a:spAutoFit/>
          </a:bodyPr>
          <a:lstStyle/>
          <a:p>
            <a:pPr>
              <a:lnSpc>
                <a:spcPts val="2000"/>
              </a:lnSpc>
              <a:spcBef>
                <a:spcPct val="0"/>
              </a:spcBef>
              <a:spcAft>
                <a:spcPts val="0"/>
              </a:spcAft>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n</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为系统调用号</a:t>
            </a:r>
            <a:endPar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sp>
        <p:nvSpPr>
          <p:cNvPr id="18" name="矩形 17">
            <a:extLst>
              <a:ext uri="{FF2B5EF4-FFF2-40B4-BE49-F238E27FC236}">
                <a16:creationId xmlns:a16="http://schemas.microsoft.com/office/drawing/2014/main" id="{5A6FBE16-1175-43B3-949D-8AFF3B318993}"/>
              </a:ext>
            </a:extLst>
          </p:cNvPr>
          <p:cNvSpPr/>
          <p:nvPr/>
        </p:nvSpPr>
        <p:spPr>
          <a:xfrm>
            <a:off x="7217902" y="5679372"/>
            <a:ext cx="4481039" cy="593239"/>
          </a:xfrm>
          <a:prstGeom prst="rect">
            <a:avLst/>
          </a:prstGeom>
        </p:spPr>
        <p:txBody>
          <a:bodyPr wrap="square">
            <a:spAutoFit/>
          </a:bodyPr>
          <a:lstStyle/>
          <a:p>
            <a:pPr>
              <a:lnSpc>
                <a:spcPts val="2000"/>
              </a:lnSpc>
              <a:spcBef>
                <a:spcPct val="0"/>
              </a:spcBef>
              <a:spcAft>
                <a:spcPts val="0"/>
              </a:spcAft>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__syscall</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依据参数个数不同调用不同的底层处理函数（后一页</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PPT</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），将参数存入寄存器</a:t>
            </a: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cxnSp>
        <p:nvCxnSpPr>
          <p:cNvPr id="19" name="直接箭头连接符 18">
            <a:extLst>
              <a:ext uri="{FF2B5EF4-FFF2-40B4-BE49-F238E27FC236}">
                <a16:creationId xmlns:a16="http://schemas.microsoft.com/office/drawing/2014/main" id="{09207D21-F098-483D-9C20-C55C2B41F710}"/>
              </a:ext>
            </a:extLst>
          </p:cNvPr>
          <p:cNvCxnSpPr>
            <a:cxnSpLocks/>
          </p:cNvCxnSpPr>
          <p:nvPr/>
        </p:nvCxnSpPr>
        <p:spPr>
          <a:xfrm>
            <a:off x="7217902" y="1922879"/>
            <a:ext cx="359596" cy="342432"/>
          </a:xfrm>
          <a:prstGeom prst="straightConnector1">
            <a:avLst/>
          </a:prstGeom>
          <a:ln w="254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269212"/>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750" fill="hold"/>
                                        <p:tgtEl>
                                          <p:spTgt spid="30"/>
                                        </p:tgtEl>
                                        <p:attrNameLst>
                                          <p:attrName>ppt_w</p:attrName>
                                        </p:attrNameLst>
                                      </p:cBhvr>
                                      <p:tavLst>
                                        <p:tav tm="0">
                                          <p:val>
                                            <p:fltVal val="0"/>
                                          </p:val>
                                        </p:tav>
                                        <p:tav tm="100000">
                                          <p:val>
                                            <p:strVal val="#ppt_w"/>
                                          </p:val>
                                        </p:tav>
                                      </p:tavLst>
                                    </p:anim>
                                    <p:anim calcmode="lin" valueType="num">
                                      <p:cBhvr>
                                        <p:cTn id="13" dur="750" fill="hold"/>
                                        <p:tgtEl>
                                          <p:spTgt spid="30"/>
                                        </p:tgtEl>
                                        <p:attrNameLst>
                                          <p:attrName>ppt_h</p:attrName>
                                        </p:attrNameLst>
                                      </p:cBhvr>
                                      <p:tavLst>
                                        <p:tav tm="0">
                                          <p:val>
                                            <p:fltVal val="0"/>
                                          </p:val>
                                        </p:tav>
                                        <p:tav tm="100000">
                                          <p:val>
                                            <p:strVal val="#ppt_h"/>
                                          </p:val>
                                        </p:tav>
                                      </p:tavLst>
                                    </p:anim>
                                    <p:animEffect transition="in" filter="fade">
                                      <p:cBhvr>
                                        <p:cTn id="14" dur="750"/>
                                        <p:tgtEl>
                                          <p:spTgt spid="30"/>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77718" y="146713"/>
            <a:ext cx="3220539"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01.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30" name="文本框 29">
            <a:extLst>
              <a:ext uri="{FF2B5EF4-FFF2-40B4-BE49-F238E27FC236}">
                <a16:creationId xmlns:a16="http://schemas.microsoft.com/office/drawing/2014/main" id="{FA551987-82EC-4BCF-8D2E-3C9E3721DD1B}"/>
              </a:ext>
            </a:extLst>
          </p:cNvPr>
          <p:cNvSpPr txBox="1"/>
          <p:nvPr/>
        </p:nvSpPr>
        <p:spPr>
          <a:xfrm>
            <a:off x="1034287" y="1123604"/>
            <a:ext cx="5150613"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a:t>系统调用流程</a:t>
            </a:r>
            <a:endParaRPr lang="zh-CN" altLang="en-US" dirty="0"/>
          </a:p>
        </p:txBody>
      </p:sp>
      <p:sp>
        <p:nvSpPr>
          <p:cNvPr id="8" name="文本框 7">
            <a:extLst>
              <a:ext uri="{FF2B5EF4-FFF2-40B4-BE49-F238E27FC236}">
                <a16:creationId xmlns:a16="http://schemas.microsoft.com/office/drawing/2014/main" id="{6A2B0AD2-9FA7-4001-9DBB-89422D219DE0}"/>
              </a:ext>
            </a:extLst>
          </p:cNvPr>
          <p:cNvSpPr txBox="1"/>
          <p:nvPr/>
        </p:nvSpPr>
        <p:spPr>
          <a:xfrm>
            <a:off x="6835433" y="1766307"/>
            <a:ext cx="4545993" cy="393233"/>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a:t>3</a:t>
            </a:r>
            <a:r>
              <a:rPr lang="zh-CN" altLang="en-US" sz="1600"/>
              <a:t>、</a:t>
            </a:r>
            <a:r>
              <a:rPr lang="en-US" altLang="zh-CN" sz="1600"/>
              <a:t>svc 0</a:t>
            </a:r>
            <a:r>
              <a:rPr lang="zh-CN" altLang="en-US" sz="1600"/>
              <a:t>完成用户模式到内核模式</a:t>
            </a:r>
            <a:r>
              <a:rPr lang="en-US" altLang="zh-CN" sz="1600"/>
              <a:t>(SVC)</a:t>
            </a:r>
            <a:r>
              <a:rPr lang="zh-CN" altLang="en-US" sz="1600"/>
              <a:t>的切换</a:t>
            </a:r>
            <a:endParaRPr lang="en-US" altLang="zh-CN" sz="1600"/>
          </a:p>
        </p:txBody>
      </p:sp>
      <p:pic>
        <p:nvPicPr>
          <p:cNvPr id="14" name="图片 13">
            <a:extLst>
              <a:ext uri="{FF2B5EF4-FFF2-40B4-BE49-F238E27FC236}">
                <a16:creationId xmlns:a16="http://schemas.microsoft.com/office/drawing/2014/main" id="{27F233DC-6D75-482E-9202-134053A2F7B2}"/>
              </a:ext>
            </a:extLst>
          </p:cNvPr>
          <p:cNvPicPr>
            <a:picLocks noChangeAspect="1"/>
          </p:cNvPicPr>
          <p:nvPr/>
        </p:nvPicPr>
        <p:blipFill>
          <a:blip r:embed="rId2"/>
          <a:stretch>
            <a:fillRect/>
          </a:stretch>
        </p:blipFill>
        <p:spPr>
          <a:xfrm>
            <a:off x="311494" y="2621722"/>
            <a:ext cx="6319649" cy="2632485"/>
          </a:xfrm>
          <a:prstGeom prst="rect">
            <a:avLst/>
          </a:prstGeom>
        </p:spPr>
      </p:pic>
      <p:pic>
        <p:nvPicPr>
          <p:cNvPr id="10" name="图片 9">
            <a:extLst>
              <a:ext uri="{FF2B5EF4-FFF2-40B4-BE49-F238E27FC236}">
                <a16:creationId xmlns:a16="http://schemas.microsoft.com/office/drawing/2014/main" id="{2F09C71D-8744-40B9-8783-03CCD745EEBF}"/>
              </a:ext>
            </a:extLst>
          </p:cNvPr>
          <p:cNvPicPr>
            <a:picLocks noChangeAspect="1"/>
          </p:cNvPicPr>
          <p:nvPr/>
        </p:nvPicPr>
        <p:blipFill>
          <a:blip r:embed="rId3"/>
          <a:stretch>
            <a:fillRect/>
          </a:stretch>
        </p:blipFill>
        <p:spPr>
          <a:xfrm>
            <a:off x="770285" y="1766307"/>
            <a:ext cx="5134692" cy="323895"/>
          </a:xfrm>
          <a:prstGeom prst="rect">
            <a:avLst/>
          </a:prstGeom>
        </p:spPr>
      </p:pic>
      <p:sp>
        <p:nvSpPr>
          <p:cNvPr id="20" name="矩形 19">
            <a:extLst>
              <a:ext uri="{FF2B5EF4-FFF2-40B4-BE49-F238E27FC236}">
                <a16:creationId xmlns:a16="http://schemas.microsoft.com/office/drawing/2014/main" id="{68A1D1FD-DA07-49F8-AF5B-1884D51BA41D}"/>
              </a:ext>
            </a:extLst>
          </p:cNvPr>
          <p:cNvSpPr/>
          <p:nvPr/>
        </p:nvSpPr>
        <p:spPr>
          <a:xfrm>
            <a:off x="2770094" y="2034876"/>
            <a:ext cx="3765386" cy="593239"/>
          </a:xfrm>
          <a:prstGeom prst="rect">
            <a:avLst/>
          </a:prstGeom>
        </p:spPr>
        <p:txBody>
          <a:bodyPr wrap="square">
            <a:spAutoFit/>
          </a:bodyPr>
          <a:lstStyle/>
          <a:p>
            <a:pPr>
              <a:lnSpc>
                <a:spcPts val="2000"/>
              </a:lnSpc>
              <a:spcBef>
                <a:spcPct val="0"/>
              </a:spcBef>
              <a:spcAft>
                <a:spcPts val="0"/>
              </a:spcAft>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__syscall</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依据参数个数不同调用不同的底层处理函数，将参数存入寄存器</a:t>
            </a: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pic>
        <p:nvPicPr>
          <p:cNvPr id="21" name="图片 20">
            <a:extLst>
              <a:ext uri="{FF2B5EF4-FFF2-40B4-BE49-F238E27FC236}">
                <a16:creationId xmlns:a16="http://schemas.microsoft.com/office/drawing/2014/main" id="{E1637746-D6F4-4088-A839-5815B85BFDA8}"/>
              </a:ext>
            </a:extLst>
          </p:cNvPr>
          <p:cNvPicPr>
            <a:picLocks noChangeAspect="1"/>
          </p:cNvPicPr>
          <p:nvPr/>
        </p:nvPicPr>
        <p:blipFill>
          <a:blip r:embed="rId4"/>
          <a:stretch>
            <a:fillRect/>
          </a:stretch>
        </p:blipFill>
        <p:spPr>
          <a:xfrm>
            <a:off x="6884091" y="2213460"/>
            <a:ext cx="4465416" cy="1608234"/>
          </a:xfrm>
          <a:prstGeom prst="rect">
            <a:avLst/>
          </a:prstGeom>
        </p:spPr>
      </p:pic>
      <p:cxnSp>
        <p:nvCxnSpPr>
          <p:cNvPr id="16" name="直接箭头连接符 15">
            <a:extLst>
              <a:ext uri="{FF2B5EF4-FFF2-40B4-BE49-F238E27FC236}">
                <a16:creationId xmlns:a16="http://schemas.microsoft.com/office/drawing/2014/main" id="{35C40E22-F0C8-45FF-A236-A6C36ED38E8C}"/>
              </a:ext>
            </a:extLst>
          </p:cNvPr>
          <p:cNvCxnSpPr>
            <a:cxnSpLocks/>
          </p:cNvCxnSpPr>
          <p:nvPr/>
        </p:nvCxnSpPr>
        <p:spPr>
          <a:xfrm flipV="1">
            <a:off x="6020656" y="2682035"/>
            <a:ext cx="863435" cy="2206550"/>
          </a:xfrm>
          <a:prstGeom prst="straightConnector1">
            <a:avLst/>
          </a:prstGeom>
          <a:ln w="254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A7529BFD-A900-4944-A67A-861EC3A0D5E4}"/>
              </a:ext>
            </a:extLst>
          </p:cNvPr>
          <p:cNvSpPr/>
          <p:nvPr/>
        </p:nvSpPr>
        <p:spPr>
          <a:xfrm>
            <a:off x="6835433" y="3818221"/>
            <a:ext cx="4899367" cy="849720"/>
          </a:xfrm>
          <a:prstGeom prst="rect">
            <a:avLst/>
          </a:prstGeom>
        </p:spPr>
        <p:txBody>
          <a:bodyPr wrap="square">
            <a:spAutoFit/>
          </a:bodyPr>
          <a:lstStyle/>
          <a:p>
            <a:pPr lvl="0" fontAlgn="base">
              <a:lnSpc>
                <a:spcPts val="2000"/>
              </a:lnSpc>
              <a:spcBef>
                <a:spcPct val="0"/>
              </a:spcBef>
              <a:spcAft>
                <a:spcPct val="0"/>
              </a:spcAft>
            </a:pPr>
            <a:r>
              <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“asm” 表示后面的代码为内嵌汇编,</a:t>
            </a:r>
            <a:br>
              <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br>
            <a:r>
              <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“volatile” 表示编译器不要优化代码,后面的指令保留原样。括号里面是汇编指令。</a:t>
            </a:r>
          </a:p>
        </p:txBody>
      </p:sp>
      <p:sp>
        <p:nvSpPr>
          <p:cNvPr id="34" name="矩形 33">
            <a:extLst>
              <a:ext uri="{FF2B5EF4-FFF2-40B4-BE49-F238E27FC236}">
                <a16:creationId xmlns:a16="http://schemas.microsoft.com/office/drawing/2014/main" id="{0D59A845-70EF-429E-8846-909F35E72706}"/>
              </a:ext>
            </a:extLst>
          </p:cNvPr>
          <p:cNvSpPr/>
          <p:nvPr/>
        </p:nvSpPr>
        <p:spPr>
          <a:xfrm>
            <a:off x="6068799" y="4623629"/>
            <a:ext cx="6096000" cy="1875642"/>
          </a:xfrm>
          <a:prstGeom prst="rect">
            <a:avLst/>
          </a:prstGeom>
        </p:spPr>
        <p:txBody>
          <a:bodyPr>
            <a:spAutoFit/>
          </a:bodyPr>
          <a:lstStyle/>
          <a:p>
            <a:pPr lvl="0" fontAlgn="base">
              <a:lnSpc>
                <a:spcPts val="2000"/>
              </a:lnSpc>
              <a:spcBef>
                <a:spcPct val="0"/>
              </a:spcBef>
              <a:spcAft>
                <a:spcPct val="0"/>
              </a:spcAft>
            </a:pPr>
            <a:r>
              <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内嵌汇编语法如下:</a:t>
            </a:r>
            <a:br>
              <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br>
            <a:r>
              <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__asm__(汇编语句模板: 输出部分: 输入部分: 破坏描述部分)</a:t>
            </a: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lvl="0" fontAlgn="base">
              <a:lnSpc>
                <a:spcPts val="2000"/>
              </a:lnSpc>
              <a:spcBef>
                <a:spcPct val="0"/>
              </a:spcBef>
              <a:spcAft>
                <a:spcPct val="0"/>
              </a:spcAft>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1</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、汇编语句模板由汇编语句序列组成，此处为</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svc 0</a:t>
            </a:r>
            <a:br>
              <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b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2</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、输出部分描述输出操作数，每个输出操作数字符串必须包含</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表示它是一个输出操作数。 </a:t>
            </a: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lvl="0" fontAlgn="base">
              <a:lnSpc>
                <a:spcPts val="2000"/>
              </a:lnSpc>
              <a:spcBef>
                <a:spcPct val="0"/>
              </a:spcBef>
              <a:spcAft>
                <a:spcPct val="0"/>
              </a:spcAft>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3</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、输入部分描述输入操作数，此处</a:t>
            </a: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__VA_ARGS__</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为系统调用参数。</a:t>
            </a:r>
            <a:endPar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lvl="0" fontAlgn="base">
              <a:lnSpc>
                <a:spcPts val="2000"/>
              </a:lnSpc>
              <a:spcBef>
                <a:spcPct val="0"/>
              </a:spcBef>
              <a:spcAft>
                <a:spcPct val="0"/>
              </a:spcAft>
            </a:pPr>
            <a:r>
              <a:rPr lang="en-US"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4</a:t>
            </a:r>
            <a:r>
              <a:rPr lang="zh-CN" altLang="en-US" sz="1600">
                <a:solidFill>
                  <a:schemeClr val="tx1">
                    <a:lumMod val="75000"/>
                    <a:lumOff val="25000"/>
                  </a:schemeClr>
                </a:solidFill>
                <a:latin typeface="仓耳明楷 W03" panose="00000500000000000000" pitchFamily="2" charset="-122"/>
                <a:ea typeface="仓耳明楷 W03" panose="00000500000000000000" pitchFamily="2" charset="-122"/>
                <a:cs typeface="+mj-cs"/>
              </a:rPr>
              <a:t>、破坏描述符用于通知编译器我们使用了哪些寄存器或内存</a:t>
            </a:r>
            <a:endParaRPr lang="zh-CN" altLang="zh-CN" sz="160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sp>
        <p:nvSpPr>
          <p:cNvPr id="35" name="文本框 34">
            <a:extLst>
              <a:ext uri="{FF2B5EF4-FFF2-40B4-BE49-F238E27FC236}">
                <a16:creationId xmlns:a16="http://schemas.microsoft.com/office/drawing/2014/main" id="{E497E89E-558C-4544-BFF8-7D4CBC09C843}"/>
              </a:ext>
            </a:extLst>
          </p:cNvPr>
          <p:cNvSpPr txBox="1"/>
          <p:nvPr/>
        </p:nvSpPr>
        <p:spPr>
          <a:xfrm>
            <a:off x="887507" y="5453665"/>
            <a:ext cx="4821500" cy="598192"/>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600"/>
              <a:t>系统调用号存放在</a:t>
            </a:r>
            <a:r>
              <a:rPr lang="en-US" altLang="zh-CN" sz="1600"/>
              <a:t>r7</a:t>
            </a:r>
            <a:r>
              <a:rPr lang="zh-CN" altLang="en-US" sz="1600"/>
              <a:t>寄存器，参数存放在</a:t>
            </a:r>
            <a:r>
              <a:rPr lang="en-US" altLang="zh-CN" sz="1600"/>
              <a:t>r0</a:t>
            </a:r>
            <a:r>
              <a:rPr lang="zh-CN" altLang="en-US" sz="1600"/>
              <a:t>，</a:t>
            </a:r>
            <a:r>
              <a:rPr lang="en-US" altLang="zh-CN" sz="1600"/>
              <a:t>r1</a:t>
            </a:r>
            <a:r>
              <a:rPr lang="zh-CN" altLang="en-US" sz="1600"/>
              <a:t>，</a:t>
            </a:r>
            <a:r>
              <a:rPr lang="en-US" altLang="zh-CN" sz="1600"/>
              <a:t>r2</a:t>
            </a:r>
            <a:r>
              <a:rPr lang="zh-CN" altLang="en-US" sz="1600"/>
              <a:t>寄存器中，返回值最终会存放在寄存器</a:t>
            </a:r>
            <a:r>
              <a:rPr lang="en-US" altLang="zh-CN" sz="1600"/>
              <a:t>r0</a:t>
            </a:r>
            <a:r>
              <a:rPr lang="zh-CN" altLang="en-US" sz="1600"/>
              <a:t>中</a:t>
            </a:r>
            <a:endParaRPr lang="en-US" altLang="zh-CN" sz="1600"/>
          </a:p>
        </p:txBody>
      </p:sp>
    </p:spTree>
    <p:extLst>
      <p:ext uri="{BB962C8B-B14F-4D97-AF65-F5344CB8AC3E}">
        <p14:creationId xmlns:p14="http://schemas.microsoft.com/office/powerpoint/2010/main" val="1358314300"/>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750" fill="hold"/>
                                        <p:tgtEl>
                                          <p:spTgt spid="30"/>
                                        </p:tgtEl>
                                        <p:attrNameLst>
                                          <p:attrName>ppt_w</p:attrName>
                                        </p:attrNameLst>
                                      </p:cBhvr>
                                      <p:tavLst>
                                        <p:tav tm="0">
                                          <p:val>
                                            <p:fltVal val="0"/>
                                          </p:val>
                                        </p:tav>
                                        <p:tav tm="100000">
                                          <p:val>
                                            <p:strVal val="#ppt_w"/>
                                          </p:val>
                                        </p:tav>
                                      </p:tavLst>
                                    </p:anim>
                                    <p:anim calcmode="lin" valueType="num">
                                      <p:cBhvr>
                                        <p:cTn id="13" dur="750" fill="hold"/>
                                        <p:tgtEl>
                                          <p:spTgt spid="30"/>
                                        </p:tgtEl>
                                        <p:attrNameLst>
                                          <p:attrName>ppt_h</p:attrName>
                                        </p:attrNameLst>
                                      </p:cBhvr>
                                      <p:tavLst>
                                        <p:tav tm="0">
                                          <p:val>
                                            <p:fltVal val="0"/>
                                          </p:val>
                                        </p:tav>
                                        <p:tav tm="100000">
                                          <p:val>
                                            <p:strVal val="#ppt_h"/>
                                          </p:val>
                                        </p:tav>
                                      </p:tavLst>
                                    </p:anim>
                                    <p:animEffect transition="in" filter="fade">
                                      <p:cBhvr>
                                        <p:cTn id="14" dur="750"/>
                                        <p:tgtEl>
                                          <p:spTgt spid="30"/>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750" fill="hold"/>
                                        <p:tgtEl>
                                          <p:spTgt spid="8"/>
                                        </p:tgtEl>
                                        <p:attrNameLst>
                                          <p:attrName>ppt_x</p:attrName>
                                        </p:attrNameLst>
                                      </p:cBhvr>
                                      <p:tavLst>
                                        <p:tav tm="0">
                                          <p:val>
                                            <p:strVal val="#ppt_x"/>
                                          </p:val>
                                        </p:tav>
                                        <p:tav tm="100000">
                                          <p:val>
                                            <p:strVal val="#ppt_x"/>
                                          </p:val>
                                        </p:tav>
                                      </p:tavLst>
                                    </p:anim>
                                    <p:anim calcmode="lin" valueType="num">
                                      <p:cBhvr additive="base">
                                        <p:cTn id="18" dur="75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750" fill="hold"/>
                                        <p:tgtEl>
                                          <p:spTgt spid="35"/>
                                        </p:tgtEl>
                                        <p:attrNameLst>
                                          <p:attrName>ppt_x</p:attrName>
                                        </p:attrNameLst>
                                      </p:cBhvr>
                                      <p:tavLst>
                                        <p:tav tm="0">
                                          <p:val>
                                            <p:strVal val="#ppt_x"/>
                                          </p:val>
                                        </p:tav>
                                        <p:tav tm="100000">
                                          <p:val>
                                            <p:strVal val="#ppt_x"/>
                                          </p:val>
                                        </p:tav>
                                      </p:tavLst>
                                    </p:anim>
                                    <p:anim calcmode="lin" valueType="num">
                                      <p:cBhvr additive="base">
                                        <p:cTn id="22" dur="75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p:bldP spid="8" grpId="0"/>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9297</TotalTime>
  <Words>3056</Words>
  <Application>Microsoft Office PowerPoint</Application>
  <PresentationFormat>宽屏</PresentationFormat>
  <Paragraphs>235</Paragraphs>
  <Slides>32</Slides>
  <Notes>4</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32</vt:i4>
      </vt:variant>
    </vt:vector>
  </HeadingPairs>
  <TitlesOfParts>
    <vt:vector size="49" baseType="lpstr">
      <vt:lpstr>Calibri</vt:lpstr>
      <vt:lpstr>仓耳玄三M W05</vt:lpstr>
      <vt:lpstr>Wingdings</vt:lpstr>
      <vt:lpstr>仓耳明楷 W03</vt:lpstr>
      <vt:lpstr>OPPOSans-S</vt:lpstr>
      <vt:lpstr>等线</vt:lpstr>
      <vt:lpstr>微软雅黑</vt:lpstr>
      <vt:lpstr>Broadway</vt:lpstr>
      <vt:lpstr>Arial Black</vt:lpstr>
      <vt:lpstr>OPPOSans B</vt:lpstr>
      <vt:lpstr>Arial</vt:lpstr>
      <vt:lpstr>Office 主题​​</vt:lpstr>
      <vt:lpstr>1_Office 主题​​</vt:lpstr>
      <vt:lpstr>2_Office 主题​​</vt:lpstr>
      <vt:lpstr>3_Office 主题​​</vt:lpstr>
      <vt:lpstr>4_Office 主题​​</vt:lpstr>
      <vt:lpstr>5_Office 主题​​</vt:lpstr>
      <vt:lpstr>鸿蒙LiteOs系统调用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建春</dc:creator>
  <cp:lastModifiedBy>qinan tang</cp:lastModifiedBy>
  <cp:revision>119</cp:revision>
  <dcterms:created xsi:type="dcterms:W3CDTF">2020-07-29T02:15:00Z</dcterms:created>
  <dcterms:modified xsi:type="dcterms:W3CDTF">2023-06-02T01:42:40Z</dcterms:modified>
</cp:coreProperties>
</file>